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6" r:id="rId7"/>
    <p:sldId id="270" r:id="rId8"/>
    <p:sldId id="268" r:id="rId9"/>
    <p:sldId id="271" r:id="rId10"/>
    <p:sldId id="272" r:id="rId11"/>
    <p:sldId id="265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678" autoAdjust="0"/>
  </p:normalViewPr>
  <p:slideViewPr>
    <p:cSldViewPr snapToGrid="0">
      <p:cViewPr varScale="1">
        <p:scale>
          <a:sx n="63" d="100"/>
          <a:sy n="63" d="100"/>
        </p:scale>
        <p:origin x="7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5/25/2020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Notes to presenter: </a:t>
            </a:r>
          </a:p>
          <a:p>
            <a:r>
              <a:rPr lang="en-US" i="1" dirty="0"/>
              <a:t>What is your purpose for sharing this reflection</a:t>
            </a:r>
            <a:r>
              <a:rPr lang="en-US" i="1" baseline="0" dirty="0"/>
              <a:t>?</a:t>
            </a:r>
          </a:p>
          <a:p>
            <a:r>
              <a:rPr lang="en-US" i="1" baseline="0" dirty="0"/>
              <a:t>Is it at the end of a unit or project?  </a:t>
            </a:r>
          </a:p>
          <a:p>
            <a:r>
              <a:rPr lang="en-US" i="1" baseline="0" dirty="0"/>
              <a:t>Are you sharing this reflection, at the attainment of a learning goal you set for yourself?  </a:t>
            </a:r>
          </a:p>
          <a:p>
            <a:r>
              <a:rPr lang="en-US" i="1" baseline="0" dirty="0"/>
              <a:t>Is it at the end of a course?  </a:t>
            </a:r>
          </a:p>
          <a:p>
            <a:endParaRPr lang="en-US" baseline="0" dirty="0"/>
          </a:p>
          <a:p>
            <a:r>
              <a:rPr lang="en-US" baseline="0" dirty="0"/>
              <a:t>State your purpose for the reflection or even the purpose of the learning experience or learning goal.  Be clear and be specific in stating your purpose.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0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0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5/25/2020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janajovanovic@kraljpetar.edu.rs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hyperlink" Target="https://view.genial.ly/5eaec3de47bad90d6e96ce1e/presentation-nashe-vest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hyperlink" Target="http://linoit.com/users/dijanajovanovic/canvases/%D0%A3%D1%82%D0%B8%D1%81%D1%86%D0%B8%20%D0%BE%20%D1%87%D0%B0%D1%81%D1%83" TargetMode="External"/><Relationship Id="rId10" Type="http://schemas.openxmlformats.org/officeDocument/2006/relationships/image" Target="../media/image28.JPG"/><Relationship Id="rId4" Type="http://schemas.openxmlformats.org/officeDocument/2006/relationships/image" Target="../media/image23.sv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sr-Cyrl-RS" sz="3600" dirty="0"/>
              <a:t>Како се пише – школица правописа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293" y="4896959"/>
            <a:ext cx="8493957" cy="111768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sr-Cyrl-RS" dirty="0"/>
              <a:t>ОШ,,Краљ Петар </a:t>
            </a:r>
            <a:r>
              <a:rPr lang="sr-Latn-RS" dirty="0"/>
              <a:t>I</a:t>
            </a:r>
            <a:r>
              <a:rPr lang="sr-Cyrl-RS" dirty="0"/>
              <a:t>’’ Ниш</a:t>
            </a:r>
          </a:p>
          <a:p>
            <a:pPr algn="r"/>
            <a:r>
              <a:rPr lang="sr-Cyrl-RS" dirty="0"/>
              <a:t>Дијана Јовановић, учитељица</a:t>
            </a:r>
            <a:endParaRPr lang="en-US" dirty="0"/>
          </a:p>
          <a:p>
            <a:pPr algn="r"/>
            <a:r>
              <a:rPr lang="sr-Cyrl-RS" dirty="0"/>
              <a:t>Разред: </a:t>
            </a:r>
            <a:r>
              <a:rPr lang="en-US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A5814-BC40-4A37-9064-C44C73C8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dijanajovanovic@kraljpetar.edu.rs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/>
              <a:t>Зашто баш правопис?</a:t>
            </a:r>
            <a:endParaRPr lang="en-US" dirty="0"/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0" y="4190226"/>
            <a:ext cx="10427515" cy="320886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sr-Cyrl-RS" sz="4000" dirty="0"/>
              <a:t>Дигитални </a:t>
            </a:r>
            <a:r>
              <a:rPr lang="sr-Cyrl-RS" sz="4000"/>
              <a:t>материјали омогућили су ученицима </a:t>
            </a:r>
            <a:r>
              <a:rPr lang="sr-Cyrl-RS" sz="4000" dirty="0"/>
              <a:t>да: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Cyrl-RS" sz="4000" dirty="0"/>
              <a:t>на различите начине увежбају правописне норме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Cyrl-RS" sz="4000" dirty="0"/>
              <a:t>играјући се уче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Cyrl-RS" sz="4000" dirty="0"/>
              <a:t>раде много више задатака него иначе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Cyrl-RS" sz="4000" dirty="0"/>
              <a:t>успешније прате и процењују свој напредак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Cyrl-RS" sz="4000" dirty="0"/>
              <a:t>усвајају и норме дигиталног правописа у свакодневној комуникацији на различитим платформама.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sr-Cyrl-RS" sz="2400" dirty="0"/>
          </a:p>
          <a:p>
            <a:r>
              <a:rPr lang="sr-Cyrl-RS" sz="2400" dirty="0"/>
              <a:t>  </a:t>
            </a:r>
          </a:p>
          <a:p>
            <a:endParaRPr lang="sr-Cyrl-RS" sz="2400" dirty="0"/>
          </a:p>
          <a:p>
            <a:r>
              <a:rPr lang="sr-Cyrl-RS" sz="2400" dirty="0"/>
              <a:t>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Где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804" y="2229296"/>
            <a:ext cx="5376504" cy="4272172"/>
          </a:xfrm>
        </p:spPr>
        <p:txBody>
          <a:bodyPr>
            <a:normAutofit/>
          </a:bodyPr>
          <a:lstStyle/>
          <a:p>
            <a:r>
              <a:rPr lang="sr-Cyrl-RS"/>
              <a:t>Гугл учионица за српски језик</a:t>
            </a:r>
            <a:endParaRPr lang="en-U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en-US" u="sng" dirty="0"/>
              <a:t> </a:t>
            </a:r>
            <a:r>
              <a:rPr lang="sr-Cyrl-RS" u="sng" dirty="0"/>
              <a:t>Материјали су припремани у</a:t>
            </a:r>
            <a:r>
              <a:rPr lang="sr-Cyrl-RS" sz="2800" dirty="0"/>
              <a:t>:</a:t>
            </a:r>
          </a:p>
          <a:p>
            <a:r>
              <a:rPr lang="sr-Cyrl-RS" sz="2000" b="1" dirty="0"/>
              <a:t>Гугл упитнику </a:t>
            </a:r>
            <a:r>
              <a:rPr lang="sr-Cyrl-RS" sz="2000" dirty="0"/>
              <a:t>(самопроцена и провера);</a:t>
            </a:r>
          </a:p>
          <a:p>
            <a:r>
              <a:rPr lang="en-US" sz="2000" b="1" dirty="0" err="1"/>
              <a:t>Genialy</a:t>
            </a:r>
            <a:r>
              <a:rPr lang="en-US" sz="2000" dirty="0"/>
              <a:t> </a:t>
            </a:r>
            <a:r>
              <a:rPr lang="sr-Cyrl-RS" sz="2000" dirty="0"/>
              <a:t>(презентација за обнављање свих важних пртавописних правила)</a:t>
            </a:r>
          </a:p>
          <a:p>
            <a:r>
              <a:rPr lang="en-US" sz="2000" b="1" dirty="0"/>
              <a:t>Lino it</a:t>
            </a:r>
            <a:r>
              <a:rPr lang="sr-Cyrl-RS" sz="2000" dirty="0"/>
              <a:t>(за утиске о часу).</a:t>
            </a:r>
          </a:p>
          <a:p>
            <a:endParaRPr lang="sr-Cyrl-R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ABBCB-C2C5-4C43-BECD-B8A3C7F5ED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81158" y="1699299"/>
            <a:ext cx="4314474" cy="4405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су организоване активности</a:t>
            </a:r>
            <a:r>
              <a:rPr lang="en-US" dirty="0"/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CAB1D4-91D6-4A5B-B8DD-03673B7720D5}"/>
              </a:ext>
            </a:extLst>
          </p:cNvPr>
          <p:cNvSpPr txBox="1">
            <a:spLocks/>
          </p:cNvSpPr>
          <p:nvPr/>
        </p:nvSpPr>
        <p:spPr>
          <a:xfrm>
            <a:off x="61988" y="2053889"/>
            <a:ext cx="8305799" cy="359931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dirty="0"/>
              <a:t>Петак 15. мај 2020.</a:t>
            </a:r>
          </a:p>
          <a:p>
            <a:r>
              <a:rPr lang="sr-Cyrl-RS" dirty="0"/>
              <a:t>Припремна активност: Самопроцена од стране ученика урађена је у Гугл упитнику.</a:t>
            </a:r>
          </a:p>
          <a:p>
            <a:r>
              <a:rPr lang="sr-Cyrl-RS" dirty="0"/>
              <a:t>Задатак је био да процене своје знање из ове области и да оцене на који начин би најбоље учили (понуђене су им бројне активности и алати са којима су већ упознати па могу да процене њихов значај).</a:t>
            </a:r>
          </a:p>
          <a:p>
            <a:r>
              <a:rPr lang="sr-Cyrl-RS" dirty="0"/>
              <a:t>Имали су и могућност да напишу како би највише волели да изгледа овај час.</a:t>
            </a:r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9EFE5B-2C47-40B0-B07B-80658CBC2919}"/>
              </a:ext>
            </a:extLst>
          </p:cNvPr>
          <p:cNvSpPr txBox="1">
            <a:spLocks/>
          </p:cNvSpPr>
          <p:nvPr/>
        </p:nvSpPr>
        <p:spPr>
          <a:xfrm>
            <a:off x="965063" y="2495709"/>
            <a:ext cx="8305799" cy="359931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dirty="0"/>
              <a:t>Понедељак 18. мај 2020.</a:t>
            </a:r>
          </a:p>
          <a:p>
            <a:r>
              <a:rPr lang="sr-Cyrl-RS" dirty="0"/>
              <a:t>На основу одговора ученика припремљења је презентација и постављена у учионицу.</a:t>
            </a:r>
          </a:p>
          <a:p>
            <a:r>
              <a:rPr lang="sr-Cyrl-RS" dirty="0"/>
              <a:t>Ученици утврђују и надограђују знање самостално уз презентацију рађену у веб-алату </a:t>
            </a:r>
          </a:p>
          <a:p>
            <a:r>
              <a:rPr lang="sr-Cyrl-RS" dirty="0"/>
              <a:t>Пишу утиске о часу и презентацији.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2000" i="1" dirty="0"/>
              <a:t>Напомена: Како у презентацији има доста материјала, рок да заврше ову активност је до среде 20. маја, када раде проверу.</a:t>
            </a:r>
          </a:p>
          <a:p>
            <a:endParaRPr lang="sr-Cyrl-R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A12D43-F541-45B8-883E-CB53C8915D64}"/>
              </a:ext>
            </a:extLst>
          </p:cNvPr>
          <p:cNvSpPr txBox="1">
            <a:spLocks/>
          </p:cNvSpPr>
          <p:nvPr/>
        </p:nvSpPr>
        <p:spPr>
          <a:xfrm>
            <a:off x="1943100" y="2937529"/>
            <a:ext cx="8305799" cy="359931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dirty="0"/>
              <a:t>Среда 20. мај 2020.</a:t>
            </a:r>
          </a:p>
          <a:p>
            <a:r>
              <a:rPr lang="sr-Cyrl-RS" dirty="0"/>
              <a:t>Раде тест у Гугл упитнику.</a:t>
            </a:r>
          </a:p>
          <a:p>
            <a:r>
              <a:rPr lang="sr-Cyrl-RS" dirty="0"/>
              <a:t>У току дана добијају повратне информације од стране учитељице.</a:t>
            </a:r>
          </a:p>
          <a:p>
            <a:r>
              <a:rPr lang="sr-Cyrl-RS" dirty="0"/>
              <a:t>У учионици се објављује анализа након теста на нивоу одељења.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D085D8-1B1F-4066-B80B-86C1988FB7E9}"/>
              </a:ext>
            </a:extLst>
          </p:cNvPr>
          <p:cNvSpPr txBox="1">
            <a:spLocks/>
          </p:cNvSpPr>
          <p:nvPr/>
        </p:nvSpPr>
        <p:spPr>
          <a:xfrm>
            <a:off x="3517984" y="3448201"/>
            <a:ext cx="7974582" cy="330836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r-Cyrl-RS" b="1" dirty="0"/>
          </a:p>
          <a:p>
            <a:pPr marL="0" indent="0">
              <a:buFont typeface="Arial" panose="020B0604020202020204" pitchFamily="34" charset="0"/>
              <a:buNone/>
            </a:pPr>
            <a:endParaRPr lang="sr-Cyrl-R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dirty="0"/>
              <a:t>Планирамо да завршимо рад на дигиталним новинама нашег одељења ,,Наше новине’’.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RS" sz="16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sr-Cyrl-RS" sz="16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sr-Cyrl-RS" sz="16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1600" b="1" i="1" dirty="0"/>
              <a:t>Напомена:</a:t>
            </a:r>
            <a:r>
              <a:rPr lang="sr-Cyrl-RS" sz="1600" i="1" dirty="0"/>
              <a:t> Први број новина је урађен као одговор на конкурс ,,Освести лепе вести’’.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Process Graphic">
            <a:extLst>
              <a:ext uri="{FF2B5EF4-FFF2-40B4-BE49-F238E27FC236}">
                <a16:creationId xmlns:a16="http://schemas.microsoft.com/office/drawing/2014/main" id="{F9ADA81D-4CDA-4EE1-9CD8-D4A3F8136A10}"/>
              </a:ext>
            </a:extLst>
          </p:cNvPr>
          <p:cNvGrpSpPr/>
          <p:nvPr/>
        </p:nvGrpSpPr>
        <p:grpSpPr>
          <a:xfrm>
            <a:off x="1291381" y="547397"/>
            <a:ext cx="9455234" cy="3830735"/>
            <a:chOff x="1217657" y="557856"/>
            <a:chExt cx="9455234" cy="3830735"/>
          </a:xfrm>
        </p:grpSpPr>
        <p:grpSp>
          <p:nvGrpSpPr>
            <p:cNvPr id="66" name="Group 38">
              <a:extLst>
                <a:ext uri="{FF2B5EF4-FFF2-40B4-BE49-F238E27FC236}">
                  <a16:creationId xmlns:a16="http://schemas.microsoft.com/office/drawing/2014/main" id="{7C34D6D9-0983-416B-977A-8FED815B2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519" y="1043382"/>
              <a:ext cx="972000" cy="276225"/>
              <a:chOff x="1848067" y="2697524"/>
              <a:chExt cx="2311184" cy="31619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321B9D2-93F8-4A1E-B0F6-22CA692D2380}"/>
                  </a:ext>
                </a:extLst>
              </p:cNvPr>
              <p:cNvCxnSpPr/>
              <p:nvPr/>
            </p:nvCxnSpPr>
            <p:spPr>
              <a:xfrm flipH="1" flipV="1">
                <a:off x="3660361" y="2697524"/>
                <a:ext cx="498890" cy="31619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98E55C6-1C13-4113-9F6C-E45A6B5BDFBF}"/>
                  </a:ext>
                </a:extLst>
              </p:cNvPr>
              <p:cNvCxnSpPr/>
              <p:nvPr/>
            </p:nvCxnSpPr>
            <p:spPr>
              <a:xfrm flipH="1">
                <a:off x="1848067" y="2697524"/>
                <a:ext cx="18122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41">
              <a:extLst>
                <a:ext uri="{FF2B5EF4-FFF2-40B4-BE49-F238E27FC236}">
                  <a16:creationId xmlns:a16="http://schemas.microsoft.com/office/drawing/2014/main" id="{6AF12EBC-F860-48D7-954E-F55642FE6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2468" y="3536007"/>
              <a:ext cx="972000" cy="342900"/>
              <a:chOff x="2185142" y="4994858"/>
              <a:chExt cx="2113299" cy="31619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7205079-344A-4B09-8E4B-81258C4108CE}"/>
                  </a:ext>
                </a:extLst>
              </p:cNvPr>
              <p:cNvCxnSpPr/>
              <p:nvPr/>
            </p:nvCxnSpPr>
            <p:spPr>
              <a:xfrm flipH="1">
                <a:off x="3800620" y="4994858"/>
                <a:ext cx="497821" cy="31619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B5A1990-4A94-45C7-BF48-6E6F48840887}"/>
                  </a:ext>
                </a:extLst>
              </p:cNvPr>
              <p:cNvCxnSpPr/>
              <p:nvPr/>
            </p:nvCxnSpPr>
            <p:spPr>
              <a:xfrm flipH="1">
                <a:off x="2185142" y="5311048"/>
                <a:ext cx="16154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C9C7CCD5-FADD-494E-B833-E696B6347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6378" y="1150688"/>
              <a:ext cx="972000" cy="257175"/>
              <a:chOff x="7528087" y="2680840"/>
              <a:chExt cx="2061939" cy="31619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E30FCF4-384F-4BCE-8A64-252581213005}"/>
                  </a:ext>
                </a:extLst>
              </p:cNvPr>
              <p:cNvCxnSpPr/>
              <p:nvPr/>
            </p:nvCxnSpPr>
            <p:spPr>
              <a:xfrm flipV="1">
                <a:off x="7528087" y="2680840"/>
                <a:ext cx="498282" cy="31619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8110554-BB05-45B3-8562-EF9B3D037476}"/>
                  </a:ext>
                </a:extLst>
              </p:cNvPr>
              <p:cNvCxnSpPr/>
              <p:nvPr/>
            </p:nvCxnSpPr>
            <p:spPr>
              <a:xfrm>
                <a:off x="8026369" y="2680840"/>
                <a:ext cx="15636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47">
              <a:extLst>
                <a:ext uri="{FF2B5EF4-FFF2-40B4-BE49-F238E27FC236}">
                  <a16:creationId xmlns:a16="http://schemas.microsoft.com/office/drawing/2014/main" id="{F731FD38-2C74-409F-ABEE-FB71D08D9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8000" y="3625377"/>
              <a:ext cx="972000" cy="257175"/>
              <a:chOff x="8125333" y="4745260"/>
              <a:chExt cx="2389596" cy="203034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88E2E87-32BE-4F6C-8332-3967C91A27E1}"/>
                  </a:ext>
                </a:extLst>
              </p:cNvPr>
              <p:cNvCxnSpPr/>
              <p:nvPr/>
            </p:nvCxnSpPr>
            <p:spPr>
              <a:xfrm>
                <a:off x="8125333" y="4745260"/>
                <a:ext cx="523688" cy="20303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F113495-1E79-41B5-9C91-E7595347E51F}"/>
                  </a:ext>
                </a:extLst>
              </p:cNvPr>
              <p:cNvCxnSpPr/>
              <p:nvPr/>
            </p:nvCxnSpPr>
            <p:spPr>
              <a:xfrm>
                <a:off x="8649021" y="4948294"/>
                <a:ext cx="18659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50">
              <a:extLst>
                <a:ext uri="{FF2B5EF4-FFF2-40B4-BE49-F238E27FC236}">
                  <a16:creationId xmlns:a16="http://schemas.microsoft.com/office/drawing/2014/main" id="{98D80246-D915-4AF3-8BF2-AAAD83F59F3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36365" y="672157"/>
              <a:ext cx="3692525" cy="3660775"/>
              <a:chOff x="1961" y="581"/>
              <a:chExt cx="3678" cy="3648"/>
            </a:xfrm>
          </p:grpSpPr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C635BAAE-190D-4F54-97E2-0F4CE4427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391"/>
                <a:ext cx="588" cy="509"/>
              </a:xfrm>
              <a:custGeom>
                <a:avLst/>
                <a:gdLst>
                  <a:gd name="T0" fmla="*/ 122 w 286"/>
                  <a:gd name="T1" fmla="*/ 248 h 248"/>
                  <a:gd name="T2" fmla="*/ 239 w 286"/>
                  <a:gd name="T3" fmla="*/ 219 h 248"/>
                  <a:gd name="T4" fmla="*/ 20 w 286"/>
                  <a:gd name="T5" fmla="*/ 0 h 248"/>
                  <a:gd name="T6" fmla="*/ 76 w 286"/>
                  <a:gd name="T7" fmla="*/ 241 h 248"/>
                  <a:gd name="T8" fmla="*/ 122 w 28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48">
                    <a:moveTo>
                      <a:pt x="122" y="248"/>
                    </a:moveTo>
                    <a:cubicBezTo>
                      <a:pt x="122" y="248"/>
                      <a:pt x="192" y="241"/>
                      <a:pt x="239" y="219"/>
                    </a:cubicBezTo>
                    <a:cubicBezTo>
                      <a:pt x="286" y="197"/>
                      <a:pt x="20" y="0"/>
                      <a:pt x="20" y="0"/>
                    </a:cubicBezTo>
                    <a:cubicBezTo>
                      <a:pt x="20" y="0"/>
                      <a:pt x="0" y="210"/>
                      <a:pt x="76" y="241"/>
                    </a:cubicBezTo>
                    <a:lnTo>
                      <a:pt x="122" y="24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A4C906DC-717D-4EBF-A828-998471497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653"/>
                <a:ext cx="509" cy="588"/>
              </a:xfrm>
              <a:custGeom>
                <a:avLst/>
                <a:gdLst>
                  <a:gd name="T0" fmla="*/ 248 w 248"/>
                  <a:gd name="T1" fmla="*/ 164 h 287"/>
                  <a:gd name="T2" fmla="*/ 219 w 248"/>
                  <a:gd name="T3" fmla="*/ 48 h 287"/>
                  <a:gd name="T4" fmla="*/ 0 w 248"/>
                  <a:gd name="T5" fmla="*/ 266 h 287"/>
                  <a:gd name="T6" fmla="*/ 241 w 248"/>
                  <a:gd name="T7" fmla="*/ 210 h 287"/>
                  <a:gd name="T8" fmla="*/ 248 w 248"/>
                  <a:gd name="T9" fmla="*/ 16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287">
                    <a:moveTo>
                      <a:pt x="248" y="164"/>
                    </a:moveTo>
                    <a:cubicBezTo>
                      <a:pt x="248" y="164"/>
                      <a:pt x="241" y="95"/>
                      <a:pt x="219" y="48"/>
                    </a:cubicBezTo>
                    <a:cubicBezTo>
                      <a:pt x="197" y="0"/>
                      <a:pt x="0" y="266"/>
                      <a:pt x="0" y="266"/>
                    </a:cubicBezTo>
                    <a:cubicBezTo>
                      <a:pt x="0" y="266"/>
                      <a:pt x="210" y="287"/>
                      <a:pt x="241" y="210"/>
                    </a:cubicBezTo>
                    <a:lnTo>
                      <a:pt x="248" y="16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16DB17D7-0314-422D-8934-66E719852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883"/>
                <a:ext cx="588" cy="508"/>
              </a:xfrm>
              <a:custGeom>
                <a:avLst/>
                <a:gdLst>
                  <a:gd name="T0" fmla="*/ 163 w 286"/>
                  <a:gd name="T1" fmla="*/ 0 h 247"/>
                  <a:gd name="T2" fmla="*/ 47 w 286"/>
                  <a:gd name="T3" fmla="*/ 28 h 247"/>
                  <a:gd name="T4" fmla="*/ 266 w 286"/>
                  <a:gd name="T5" fmla="*/ 247 h 247"/>
                  <a:gd name="T6" fmla="*/ 209 w 286"/>
                  <a:gd name="T7" fmla="*/ 6 h 247"/>
                  <a:gd name="T8" fmla="*/ 163 w 28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47">
                    <a:moveTo>
                      <a:pt x="163" y="0"/>
                    </a:moveTo>
                    <a:cubicBezTo>
                      <a:pt x="163" y="0"/>
                      <a:pt x="94" y="6"/>
                      <a:pt x="47" y="28"/>
                    </a:cubicBezTo>
                    <a:cubicBezTo>
                      <a:pt x="0" y="50"/>
                      <a:pt x="266" y="247"/>
                      <a:pt x="266" y="247"/>
                    </a:cubicBezTo>
                    <a:cubicBezTo>
                      <a:pt x="266" y="247"/>
                      <a:pt x="286" y="37"/>
                      <a:pt x="209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C9AEF7F8-2262-4B1A-BB75-C27D30C3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541"/>
                <a:ext cx="508" cy="588"/>
              </a:xfrm>
              <a:custGeom>
                <a:avLst/>
                <a:gdLst>
                  <a:gd name="T0" fmla="*/ 0 w 247"/>
                  <a:gd name="T1" fmla="*/ 122 h 286"/>
                  <a:gd name="T2" fmla="*/ 28 w 247"/>
                  <a:gd name="T3" fmla="*/ 239 h 286"/>
                  <a:gd name="T4" fmla="*/ 247 w 247"/>
                  <a:gd name="T5" fmla="*/ 20 h 286"/>
                  <a:gd name="T6" fmla="*/ 6 w 247"/>
                  <a:gd name="T7" fmla="*/ 76 h 286"/>
                  <a:gd name="T8" fmla="*/ 0 w 247"/>
                  <a:gd name="T9" fmla="*/ 12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86">
                    <a:moveTo>
                      <a:pt x="0" y="122"/>
                    </a:moveTo>
                    <a:cubicBezTo>
                      <a:pt x="0" y="122"/>
                      <a:pt x="6" y="192"/>
                      <a:pt x="28" y="239"/>
                    </a:cubicBezTo>
                    <a:cubicBezTo>
                      <a:pt x="50" y="286"/>
                      <a:pt x="247" y="20"/>
                      <a:pt x="247" y="20"/>
                    </a:cubicBezTo>
                    <a:cubicBezTo>
                      <a:pt x="247" y="20"/>
                      <a:pt x="37" y="0"/>
                      <a:pt x="6" y="76"/>
                    </a:cubicBez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D1F54A9F-CB6B-4707-92E5-8908E37BD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581"/>
                <a:ext cx="3678" cy="3648"/>
              </a:xfrm>
              <a:custGeom>
                <a:avLst/>
                <a:gdLst>
                  <a:gd name="T0" fmla="*/ 921 w 1790"/>
                  <a:gd name="T1" fmla="*/ 0 h 1775"/>
                  <a:gd name="T2" fmla="*/ 1775 w 1790"/>
                  <a:gd name="T3" fmla="*/ 855 h 1775"/>
                  <a:gd name="T4" fmla="*/ 1775 w 1790"/>
                  <a:gd name="T5" fmla="*/ 907 h 1775"/>
                  <a:gd name="T6" fmla="*/ 921 w 1790"/>
                  <a:gd name="T7" fmla="*/ 1761 h 1775"/>
                  <a:gd name="T8" fmla="*/ 869 w 1790"/>
                  <a:gd name="T9" fmla="*/ 1761 h 1775"/>
                  <a:gd name="T10" fmla="*/ 14 w 1790"/>
                  <a:gd name="T11" fmla="*/ 907 h 1775"/>
                  <a:gd name="T12" fmla="*/ 14 w 1790"/>
                  <a:gd name="T13" fmla="*/ 855 h 1775"/>
                  <a:gd name="T14" fmla="*/ 869 w 1790"/>
                  <a:gd name="T15" fmla="*/ 0 h 1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0" h="1775">
                    <a:moveTo>
                      <a:pt x="921" y="0"/>
                    </a:moveTo>
                    <a:cubicBezTo>
                      <a:pt x="1775" y="855"/>
                      <a:pt x="1775" y="855"/>
                      <a:pt x="1775" y="855"/>
                    </a:cubicBezTo>
                    <a:cubicBezTo>
                      <a:pt x="1790" y="869"/>
                      <a:pt x="1790" y="892"/>
                      <a:pt x="1775" y="907"/>
                    </a:cubicBezTo>
                    <a:cubicBezTo>
                      <a:pt x="921" y="1761"/>
                      <a:pt x="921" y="1761"/>
                      <a:pt x="921" y="1761"/>
                    </a:cubicBezTo>
                    <a:cubicBezTo>
                      <a:pt x="906" y="1775"/>
                      <a:pt x="883" y="1775"/>
                      <a:pt x="869" y="1761"/>
                    </a:cubicBezTo>
                    <a:cubicBezTo>
                      <a:pt x="14" y="907"/>
                      <a:pt x="14" y="907"/>
                      <a:pt x="14" y="907"/>
                    </a:cubicBezTo>
                    <a:cubicBezTo>
                      <a:pt x="0" y="892"/>
                      <a:pt x="0" y="869"/>
                      <a:pt x="14" y="855"/>
                    </a:cubicBezTo>
                    <a:cubicBezTo>
                      <a:pt x="869" y="0"/>
                      <a:pt x="869" y="0"/>
                      <a:pt x="869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EC6C5E2C-56C4-40C6-8CA0-1BD73021F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659"/>
                <a:ext cx="1979" cy="1155"/>
              </a:xfrm>
              <a:custGeom>
                <a:avLst/>
                <a:gdLst>
                  <a:gd name="T0" fmla="*/ 1420 w 963"/>
                  <a:gd name="T1" fmla="*/ 0 h 562"/>
                  <a:gd name="T2" fmla="*/ 1420 w 963"/>
                  <a:gd name="T3" fmla="*/ 195 h 562"/>
                  <a:gd name="T4" fmla="*/ 892 w 963"/>
                  <a:gd name="T5" fmla="*/ 195 h 562"/>
                  <a:gd name="T6" fmla="*/ 801 w 963"/>
                  <a:gd name="T7" fmla="*/ 238 h 562"/>
                  <a:gd name="T8" fmla="*/ 47 w 963"/>
                  <a:gd name="T9" fmla="*/ 991 h 562"/>
                  <a:gd name="T10" fmla="*/ 25 w 963"/>
                  <a:gd name="T11" fmla="*/ 1132 h 562"/>
                  <a:gd name="T12" fmla="*/ 58 w 963"/>
                  <a:gd name="T13" fmla="*/ 1026 h 562"/>
                  <a:gd name="T14" fmla="*/ 232 w 963"/>
                  <a:gd name="T15" fmla="*/ 956 h 562"/>
                  <a:gd name="T16" fmla="*/ 1385 w 963"/>
                  <a:gd name="T17" fmla="*/ 956 h 562"/>
                  <a:gd name="T18" fmla="*/ 1385 w 963"/>
                  <a:gd name="T19" fmla="*/ 1155 h 562"/>
                  <a:gd name="T20" fmla="*/ 1979 w 963"/>
                  <a:gd name="T21" fmla="*/ 561 h 562"/>
                  <a:gd name="T22" fmla="*/ 1420 w 963"/>
                  <a:gd name="T23" fmla="*/ 0 h 5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63" h="562">
                    <a:moveTo>
                      <a:pt x="691" y="0"/>
                    </a:moveTo>
                    <a:cubicBezTo>
                      <a:pt x="691" y="95"/>
                      <a:pt x="691" y="95"/>
                      <a:pt x="691" y="95"/>
                    </a:cubicBezTo>
                    <a:cubicBezTo>
                      <a:pt x="434" y="95"/>
                      <a:pt x="434" y="95"/>
                      <a:pt x="434" y="95"/>
                    </a:cubicBezTo>
                    <a:cubicBezTo>
                      <a:pt x="434" y="95"/>
                      <a:pt x="412" y="93"/>
                      <a:pt x="390" y="116"/>
                    </a:cubicBezTo>
                    <a:cubicBezTo>
                      <a:pt x="368" y="138"/>
                      <a:pt x="23" y="482"/>
                      <a:pt x="23" y="482"/>
                    </a:cubicBezTo>
                    <a:cubicBezTo>
                      <a:pt x="23" y="482"/>
                      <a:pt x="0" y="504"/>
                      <a:pt x="12" y="551"/>
                    </a:cubicBezTo>
                    <a:cubicBezTo>
                      <a:pt x="12" y="551"/>
                      <a:pt x="8" y="520"/>
                      <a:pt x="28" y="499"/>
                    </a:cubicBezTo>
                    <a:cubicBezTo>
                      <a:pt x="49" y="479"/>
                      <a:pt x="81" y="466"/>
                      <a:pt x="113" y="465"/>
                    </a:cubicBezTo>
                    <a:cubicBezTo>
                      <a:pt x="146" y="465"/>
                      <a:pt x="674" y="465"/>
                      <a:pt x="674" y="465"/>
                    </a:cubicBezTo>
                    <a:cubicBezTo>
                      <a:pt x="674" y="562"/>
                      <a:pt x="674" y="562"/>
                      <a:pt x="674" y="562"/>
                    </a:cubicBezTo>
                    <a:cubicBezTo>
                      <a:pt x="963" y="273"/>
                      <a:pt x="963" y="273"/>
                      <a:pt x="963" y="273"/>
                    </a:cubicBezTo>
                    <a:cubicBezTo>
                      <a:pt x="691" y="0"/>
                      <a:pt x="691" y="0"/>
                      <a:pt x="69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7E580D2C-5D1C-493E-B6FD-AB20742BB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946"/>
                <a:ext cx="1155" cy="1979"/>
              </a:xfrm>
              <a:custGeom>
                <a:avLst/>
                <a:gdLst>
                  <a:gd name="T0" fmla="*/ 1132 w 562"/>
                  <a:gd name="T1" fmla="*/ 1954 h 963"/>
                  <a:gd name="T2" fmla="*/ 1028 w 562"/>
                  <a:gd name="T3" fmla="*/ 1919 h 963"/>
                  <a:gd name="T4" fmla="*/ 958 w 562"/>
                  <a:gd name="T5" fmla="*/ 1745 h 963"/>
                  <a:gd name="T6" fmla="*/ 958 w 562"/>
                  <a:gd name="T7" fmla="*/ 594 h 963"/>
                  <a:gd name="T8" fmla="*/ 1155 w 562"/>
                  <a:gd name="T9" fmla="*/ 594 h 963"/>
                  <a:gd name="T10" fmla="*/ 561 w 562"/>
                  <a:gd name="T11" fmla="*/ 0 h 963"/>
                  <a:gd name="T12" fmla="*/ 0 w 562"/>
                  <a:gd name="T13" fmla="*/ 559 h 963"/>
                  <a:gd name="T14" fmla="*/ 195 w 562"/>
                  <a:gd name="T15" fmla="*/ 559 h 963"/>
                  <a:gd name="T16" fmla="*/ 195 w 562"/>
                  <a:gd name="T17" fmla="*/ 1085 h 963"/>
                  <a:gd name="T18" fmla="*/ 238 w 562"/>
                  <a:gd name="T19" fmla="*/ 1178 h 963"/>
                  <a:gd name="T20" fmla="*/ 991 w 562"/>
                  <a:gd name="T21" fmla="*/ 1930 h 963"/>
                  <a:gd name="T22" fmla="*/ 1132 w 562"/>
                  <a:gd name="T23" fmla="*/ 1954 h 9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62" h="963">
                    <a:moveTo>
                      <a:pt x="551" y="951"/>
                    </a:moveTo>
                    <a:cubicBezTo>
                      <a:pt x="551" y="951"/>
                      <a:pt x="520" y="955"/>
                      <a:pt x="500" y="934"/>
                    </a:cubicBezTo>
                    <a:cubicBezTo>
                      <a:pt x="479" y="914"/>
                      <a:pt x="466" y="881"/>
                      <a:pt x="466" y="849"/>
                    </a:cubicBezTo>
                    <a:cubicBezTo>
                      <a:pt x="465" y="817"/>
                      <a:pt x="466" y="289"/>
                      <a:pt x="466" y="289"/>
                    </a:cubicBezTo>
                    <a:cubicBezTo>
                      <a:pt x="562" y="289"/>
                      <a:pt x="562" y="289"/>
                      <a:pt x="562" y="289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95" y="272"/>
                      <a:pt x="95" y="272"/>
                      <a:pt x="95" y="272"/>
                    </a:cubicBezTo>
                    <a:cubicBezTo>
                      <a:pt x="95" y="528"/>
                      <a:pt x="95" y="528"/>
                      <a:pt x="95" y="528"/>
                    </a:cubicBezTo>
                    <a:cubicBezTo>
                      <a:pt x="95" y="528"/>
                      <a:pt x="93" y="551"/>
                      <a:pt x="116" y="573"/>
                    </a:cubicBezTo>
                    <a:cubicBezTo>
                      <a:pt x="138" y="595"/>
                      <a:pt x="482" y="939"/>
                      <a:pt x="482" y="939"/>
                    </a:cubicBezTo>
                    <a:cubicBezTo>
                      <a:pt x="482" y="939"/>
                      <a:pt x="504" y="963"/>
                      <a:pt x="551" y="9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C3C5A65F-DBAE-4949-BF9D-B2F2A57A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970"/>
                <a:ext cx="1978" cy="1152"/>
              </a:xfrm>
              <a:custGeom>
                <a:avLst/>
                <a:gdLst>
                  <a:gd name="T0" fmla="*/ 951 w 963"/>
                  <a:gd name="T1" fmla="*/ 10 h 561"/>
                  <a:gd name="T2" fmla="*/ 934 w 963"/>
                  <a:gd name="T3" fmla="*/ 62 h 561"/>
                  <a:gd name="T4" fmla="*/ 849 w 963"/>
                  <a:gd name="T5" fmla="*/ 96 h 561"/>
                  <a:gd name="T6" fmla="*/ 289 w 963"/>
                  <a:gd name="T7" fmla="*/ 96 h 561"/>
                  <a:gd name="T8" fmla="*/ 289 w 963"/>
                  <a:gd name="T9" fmla="*/ 0 h 561"/>
                  <a:gd name="T10" fmla="*/ 0 w 963"/>
                  <a:gd name="T11" fmla="*/ 289 h 561"/>
                  <a:gd name="T12" fmla="*/ 272 w 963"/>
                  <a:gd name="T13" fmla="*/ 561 h 561"/>
                  <a:gd name="T14" fmla="*/ 272 w 963"/>
                  <a:gd name="T15" fmla="*/ 466 h 561"/>
                  <a:gd name="T16" fmla="*/ 528 w 963"/>
                  <a:gd name="T17" fmla="*/ 466 h 561"/>
                  <a:gd name="T18" fmla="*/ 573 w 963"/>
                  <a:gd name="T19" fmla="*/ 446 h 561"/>
                  <a:gd name="T20" fmla="*/ 939 w 963"/>
                  <a:gd name="T21" fmla="*/ 80 h 561"/>
                  <a:gd name="T22" fmla="*/ 951 w 963"/>
                  <a:gd name="T23" fmla="*/ 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3" h="561">
                    <a:moveTo>
                      <a:pt x="951" y="10"/>
                    </a:moveTo>
                    <a:cubicBezTo>
                      <a:pt x="951" y="10"/>
                      <a:pt x="955" y="42"/>
                      <a:pt x="934" y="62"/>
                    </a:cubicBezTo>
                    <a:cubicBezTo>
                      <a:pt x="914" y="82"/>
                      <a:pt x="882" y="95"/>
                      <a:pt x="849" y="96"/>
                    </a:cubicBezTo>
                    <a:cubicBezTo>
                      <a:pt x="817" y="97"/>
                      <a:pt x="289" y="96"/>
                      <a:pt x="289" y="96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272" y="561"/>
                      <a:pt x="272" y="561"/>
                      <a:pt x="272" y="561"/>
                    </a:cubicBezTo>
                    <a:cubicBezTo>
                      <a:pt x="272" y="466"/>
                      <a:pt x="272" y="466"/>
                      <a:pt x="272" y="466"/>
                    </a:cubicBezTo>
                    <a:cubicBezTo>
                      <a:pt x="528" y="466"/>
                      <a:pt x="528" y="466"/>
                      <a:pt x="528" y="466"/>
                    </a:cubicBezTo>
                    <a:cubicBezTo>
                      <a:pt x="528" y="466"/>
                      <a:pt x="551" y="468"/>
                      <a:pt x="573" y="446"/>
                    </a:cubicBezTo>
                    <a:cubicBezTo>
                      <a:pt x="595" y="424"/>
                      <a:pt x="939" y="80"/>
                      <a:pt x="939" y="80"/>
                    </a:cubicBezTo>
                    <a:cubicBezTo>
                      <a:pt x="939" y="80"/>
                      <a:pt x="963" y="57"/>
                      <a:pt x="951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C5739E98-373F-4DF2-8A33-75EE4CC93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866"/>
                <a:ext cx="1153" cy="1979"/>
              </a:xfrm>
              <a:custGeom>
                <a:avLst/>
                <a:gdLst>
                  <a:gd name="T0" fmla="*/ 10 w 561"/>
                  <a:gd name="T1" fmla="*/ 12 h 963"/>
                  <a:gd name="T2" fmla="*/ 62 w 561"/>
                  <a:gd name="T3" fmla="*/ 29 h 963"/>
                  <a:gd name="T4" fmla="*/ 96 w 561"/>
                  <a:gd name="T5" fmla="*/ 114 h 963"/>
                  <a:gd name="T6" fmla="*/ 96 w 561"/>
                  <a:gd name="T7" fmla="*/ 674 h 963"/>
                  <a:gd name="T8" fmla="*/ 0 w 561"/>
                  <a:gd name="T9" fmla="*/ 674 h 963"/>
                  <a:gd name="T10" fmla="*/ 289 w 561"/>
                  <a:gd name="T11" fmla="*/ 963 h 963"/>
                  <a:gd name="T12" fmla="*/ 561 w 561"/>
                  <a:gd name="T13" fmla="*/ 691 h 963"/>
                  <a:gd name="T14" fmla="*/ 466 w 561"/>
                  <a:gd name="T15" fmla="*/ 691 h 963"/>
                  <a:gd name="T16" fmla="*/ 466 w 561"/>
                  <a:gd name="T17" fmla="*/ 435 h 963"/>
                  <a:gd name="T18" fmla="*/ 446 w 561"/>
                  <a:gd name="T19" fmla="*/ 390 h 963"/>
                  <a:gd name="T20" fmla="*/ 80 w 561"/>
                  <a:gd name="T21" fmla="*/ 24 h 963"/>
                  <a:gd name="T22" fmla="*/ 10 w 561"/>
                  <a:gd name="T23" fmla="*/ 12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963">
                    <a:moveTo>
                      <a:pt x="10" y="12"/>
                    </a:moveTo>
                    <a:cubicBezTo>
                      <a:pt x="10" y="12"/>
                      <a:pt x="42" y="8"/>
                      <a:pt x="62" y="29"/>
                    </a:cubicBezTo>
                    <a:cubicBezTo>
                      <a:pt x="82" y="49"/>
                      <a:pt x="95" y="81"/>
                      <a:pt x="96" y="114"/>
                    </a:cubicBezTo>
                    <a:cubicBezTo>
                      <a:pt x="97" y="146"/>
                      <a:pt x="96" y="674"/>
                      <a:pt x="96" y="674"/>
                    </a:cubicBezTo>
                    <a:cubicBezTo>
                      <a:pt x="0" y="674"/>
                      <a:pt x="0" y="674"/>
                      <a:pt x="0" y="674"/>
                    </a:cubicBezTo>
                    <a:cubicBezTo>
                      <a:pt x="289" y="963"/>
                      <a:pt x="289" y="963"/>
                      <a:pt x="289" y="963"/>
                    </a:cubicBezTo>
                    <a:cubicBezTo>
                      <a:pt x="561" y="691"/>
                      <a:pt x="561" y="691"/>
                      <a:pt x="561" y="691"/>
                    </a:cubicBezTo>
                    <a:cubicBezTo>
                      <a:pt x="466" y="691"/>
                      <a:pt x="466" y="691"/>
                      <a:pt x="466" y="691"/>
                    </a:cubicBezTo>
                    <a:cubicBezTo>
                      <a:pt x="466" y="435"/>
                      <a:pt x="466" y="435"/>
                      <a:pt x="466" y="435"/>
                    </a:cubicBezTo>
                    <a:cubicBezTo>
                      <a:pt x="466" y="435"/>
                      <a:pt x="468" y="412"/>
                      <a:pt x="446" y="390"/>
                    </a:cubicBezTo>
                    <a:cubicBezTo>
                      <a:pt x="424" y="368"/>
                      <a:pt x="80" y="24"/>
                      <a:pt x="80" y="24"/>
                    </a:cubicBezTo>
                    <a:cubicBezTo>
                      <a:pt x="80" y="24"/>
                      <a:pt x="57" y="0"/>
                      <a:pt x="10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</p:grp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62D11301-E52E-4DA0-A6EA-BC0A63A02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917" y="1111894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EC098D5F-31B1-44F0-B3E3-9C785FC46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8630" y="2272357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02</a:t>
              </a:r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85DBCACA-A2C2-49A6-B3F0-365E40B96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905" y="3416944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03</a:t>
              </a:r>
            </a:p>
          </p:txBody>
        </p:sp>
        <p:sp>
          <p:nvSpPr>
            <p:cNvPr id="45" name="TextBox 17">
              <a:extLst>
                <a:ext uri="{FF2B5EF4-FFF2-40B4-BE49-F238E27FC236}">
                  <a16:creationId xmlns:a16="http://schemas.microsoft.com/office/drawing/2014/main" id="{7A1950C6-A3D8-469A-BDD6-495FF6F8E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155" y="2299344"/>
              <a:ext cx="5084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2400" dirty="0"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04</a:t>
              </a:r>
            </a:p>
          </p:txBody>
        </p:sp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AD95C724-BDAC-427A-AE27-42444A23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915" y="557856"/>
              <a:ext cx="1104900" cy="9906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960581-F02F-4F3D-AB71-AAE72F678B1C}"/>
                </a:ext>
              </a:extLst>
            </p:cNvPr>
            <p:cNvSpPr txBox="1"/>
            <p:nvPr/>
          </p:nvSpPr>
          <p:spPr>
            <a:xfrm>
              <a:off x="8420652" y="644647"/>
              <a:ext cx="1104900" cy="990600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TextBox 20">
              <a:extLst>
                <a:ext uri="{FF2B5EF4-FFF2-40B4-BE49-F238E27FC236}">
                  <a16:creationId xmlns:a16="http://schemas.microsoft.com/office/drawing/2014/main" id="{F59687F4-E8BE-46B7-85B0-1E2B4496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23" y="3397991"/>
              <a:ext cx="1104900" cy="9906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en-US" alt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D467AD-D86C-45C1-8E32-67C80506F64C}"/>
                </a:ext>
              </a:extLst>
            </p:cNvPr>
            <p:cNvSpPr txBox="1"/>
            <p:nvPr/>
          </p:nvSpPr>
          <p:spPr>
            <a:xfrm>
              <a:off x="8285738" y="3371616"/>
              <a:ext cx="1104900" cy="990600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 122">
              <a:extLst>
                <a:ext uri="{FF2B5EF4-FFF2-40B4-BE49-F238E27FC236}">
                  <a16:creationId xmlns:a16="http://schemas.microsoft.com/office/drawing/2014/main" id="{B8B2D744-4BB5-4705-B756-44789A08C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4652" y="896592"/>
              <a:ext cx="598488" cy="419100"/>
            </a:xfrm>
            <a:custGeom>
              <a:avLst/>
              <a:gdLst>
                <a:gd name="T0" fmla="*/ 248018 w 794"/>
                <a:gd name="T1" fmla="*/ 0 h 460"/>
                <a:gd name="T2" fmla="*/ 159817 w 794"/>
                <a:gd name="T3" fmla="*/ 35522 h 460"/>
                <a:gd name="T4" fmla="*/ 2262 w 794"/>
                <a:gd name="T5" fmla="*/ 192181 h 460"/>
                <a:gd name="T6" fmla="*/ 9800 w 794"/>
                <a:gd name="T7" fmla="*/ 193091 h 460"/>
                <a:gd name="T8" fmla="*/ 213341 w 794"/>
                <a:gd name="T9" fmla="*/ 29146 h 460"/>
                <a:gd name="T10" fmla="*/ 211079 w 794"/>
                <a:gd name="T11" fmla="*/ 222237 h 460"/>
                <a:gd name="T12" fmla="*/ 181679 w 794"/>
                <a:gd name="T13" fmla="*/ 245918 h 460"/>
                <a:gd name="T14" fmla="*/ 339235 w 794"/>
                <a:gd name="T15" fmla="*/ 165767 h 460"/>
                <a:gd name="T16" fmla="*/ 370897 w 794"/>
                <a:gd name="T17" fmla="*/ 237721 h 460"/>
                <a:gd name="T18" fmla="*/ 279680 w 794"/>
                <a:gd name="T19" fmla="*/ 295102 h 460"/>
                <a:gd name="T20" fmla="*/ 278173 w 794"/>
                <a:gd name="T21" fmla="*/ 296924 h 460"/>
                <a:gd name="T22" fmla="*/ 206556 w 794"/>
                <a:gd name="T23" fmla="*/ 372521 h 460"/>
                <a:gd name="T24" fmla="*/ 55785 w 794"/>
                <a:gd name="T25" fmla="*/ 392559 h 460"/>
                <a:gd name="T26" fmla="*/ 61062 w 794"/>
                <a:gd name="T27" fmla="*/ 398934 h 460"/>
                <a:gd name="T28" fmla="*/ 233695 w 794"/>
                <a:gd name="T29" fmla="*/ 369788 h 460"/>
                <a:gd name="T30" fmla="*/ 266865 w 794"/>
                <a:gd name="T31" fmla="*/ 397113 h 460"/>
                <a:gd name="T32" fmla="*/ 290988 w 794"/>
                <a:gd name="T33" fmla="*/ 389826 h 460"/>
                <a:gd name="T34" fmla="*/ 324912 w 794"/>
                <a:gd name="T35" fmla="*/ 418972 h 460"/>
                <a:gd name="T36" fmla="*/ 365620 w 794"/>
                <a:gd name="T37" fmla="*/ 373432 h 460"/>
                <a:gd name="T38" fmla="*/ 399543 w 794"/>
                <a:gd name="T39" fmla="*/ 402577 h 460"/>
                <a:gd name="T40" fmla="*/ 460606 w 794"/>
                <a:gd name="T41" fmla="*/ 306943 h 460"/>
                <a:gd name="T42" fmla="*/ 598561 w 794"/>
                <a:gd name="T43" fmla="*/ 262313 h 460"/>
                <a:gd name="T44" fmla="*/ 561622 w 794"/>
                <a:gd name="T45" fmla="*/ 0 h 460"/>
                <a:gd name="T46" fmla="*/ 588007 w 794"/>
                <a:gd name="T47" fmla="*/ 74686 h 460"/>
                <a:gd name="T48" fmla="*/ 221633 w 794"/>
                <a:gd name="T49" fmla="*/ 122048 h 460"/>
                <a:gd name="T50" fmla="*/ 248018 w 794"/>
                <a:gd name="T51" fmla="*/ 12751 h 460"/>
                <a:gd name="T52" fmla="*/ 588007 w 794"/>
                <a:gd name="T53" fmla="*/ 44630 h 460"/>
                <a:gd name="T54" fmla="*/ 221633 w 794"/>
                <a:gd name="T55" fmla="*/ 61935 h 460"/>
                <a:gd name="T56" fmla="*/ 248018 w 794"/>
                <a:gd name="T57" fmla="*/ 12751 h 460"/>
                <a:gd name="T58" fmla="*/ 241988 w 794"/>
                <a:gd name="T59" fmla="*/ 360680 h 460"/>
                <a:gd name="T60" fmla="*/ 284957 w 794"/>
                <a:gd name="T61" fmla="*/ 306943 h 460"/>
                <a:gd name="T62" fmla="*/ 288727 w 794"/>
                <a:gd name="T63" fmla="*/ 367056 h 460"/>
                <a:gd name="T64" fmla="*/ 347527 w 794"/>
                <a:gd name="T65" fmla="*/ 389826 h 460"/>
                <a:gd name="T66" fmla="*/ 301542 w 794"/>
                <a:gd name="T67" fmla="*/ 386183 h 460"/>
                <a:gd name="T68" fmla="*/ 325665 w 794"/>
                <a:gd name="T69" fmla="*/ 306943 h 460"/>
                <a:gd name="T70" fmla="*/ 367881 w 794"/>
                <a:gd name="T71" fmla="*/ 340642 h 460"/>
                <a:gd name="T72" fmla="*/ 347527 w 794"/>
                <a:gd name="T73" fmla="*/ 389826 h 460"/>
                <a:gd name="T74" fmla="*/ 388235 w 794"/>
                <a:gd name="T75" fmla="*/ 387094 h 460"/>
                <a:gd name="T76" fmla="*/ 393512 w 794"/>
                <a:gd name="T77" fmla="*/ 306943 h 460"/>
                <a:gd name="T78" fmla="*/ 422159 w 794"/>
                <a:gd name="T79" fmla="*/ 373432 h 460"/>
                <a:gd name="T80" fmla="*/ 300034 w 794"/>
                <a:gd name="T81" fmla="*/ 294191 h 460"/>
                <a:gd name="T82" fmla="*/ 376928 w 794"/>
                <a:gd name="T83" fmla="*/ 248651 h 460"/>
                <a:gd name="T84" fmla="*/ 335466 w 794"/>
                <a:gd name="T85" fmla="*/ 153927 h 460"/>
                <a:gd name="T86" fmla="*/ 221633 w 794"/>
                <a:gd name="T87" fmla="*/ 134800 h 460"/>
                <a:gd name="T88" fmla="*/ 588007 w 794"/>
                <a:gd name="T89" fmla="*/ 262313 h 4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4" h="460">
                  <a:moveTo>
                    <a:pt x="745" y="0"/>
                  </a:moveTo>
                  <a:cubicBezTo>
                    <a:pt x="329" y="0"/>
                    <a:pt x="329" y="0"/>
                    <a:pt x="329" y="0"/>
                  </a:cubicBezTo>
                  <a:cubicBezTo>
                    <a:pt x="313" y="0"/>
                    <a:pt x="299" y="7"/>
                    <a:pt x="290" y="20"/>
                  </a:cubicBezTo>
                  <a:cubicBezTo>
                    <a:pt x="278" y="14"/>
                    <a:pt x="248" y="8"/>
                    <a:pt x="212" y="39"/>
                  </a:cubicBezTo>
                  <a:cubicBezTo>
                    <a:pt x="168" y="77"/>
                    <a:pt x="6" y="200"/>
                    <a:pt x="4" y="201"/>
                  </a:cubicBezTo>
                  <a:cubicBezTo>
                    <a:pt x="1" y="204"/>
                    <a:pt x="0" y="208"/>
                    <a:pt x="3" y="211"/>
                  </a:cubicBezTo>
                  <a:cubicBezTo>
                    <a:pt x="4" y="213"/>
                    <a:pt x="6" y="214"/>
                    <a:pt x="8" y="214"/>
                  </a:cubicBezTo>
                  <a:cubicBezTo>
                    <a:pt x="10" y="214"/>
                    <a:pt x="11" y="213"/>
                    <a:pt x="13" y="212"/>
                  </a:cubicBezTo>
                  <a:cubicBezTo>
                    <a:pt x="14" y="211"/>
                    <a:pt x="177" y="88"/>
                    <a:pt x="221" y="50"/>
                  </a:cubicBezTo>
                  <a:cubicBezTo>
                    <a:pt x="251" y="24"/>
                    <a:pt x="274" y="28"/>
                    <a:pt x="283" y="32"/>
                  </a:cubicBezTo>
                  <a:cubicBezTo>
                    <a:pt x="281" y="37"/>
                    <a:pt x="280" y="43"/>
                    <a:pt x="280" y="49"/>
                  </a:cubicBezTo>
                  <a:cubicBezTo>
                    <a:pt x="280" y="244"/>
                    <a:pt x="280" y="244"/>
                    <a:pt x="280" y="244"/>
                  </a:cubicBezTo>
                  <a:cubicBezTo>
                    <a:pt x="260" y="253"/>
                    <a:pt x="246" y="259"/>
                    <a:pt x="245" y="260"/>
                  </a:cubicBezTo>
                  <a:cubicBezTo>
                    <a:pt x="241" y="262"/>
                    <a:pt x="240" y="266"/>
                    <a:pt x="241" y="270"/>
                  </a:cubicBezTo>
                  <a:cubicBezTo>
                    <a:pt x="243" y="273"/>
                    <a:pt x="247" y="275"/>
                    <a:pt x="251" y="273"/>
                  </a:cubicBezTo>
                  <a:cubicBezTo>
                    <a:pt x="252" y="272"/>
                    <a:pt x="410" y="198"/>
                    <a:pt x="450" y="182"/>
                  </a:cubicBezTo>
                  <a:cubicBezTo>
                    <a:pt x="479" y="170"/>
                    <a:pt x="498" y="184"/>
                    <a:pt x="507" y="201"/>
                  </a:cubicBezTo>
                  <a:cubicBezTo>
                    <a:pt x="516" y="221"/>
                    <a:pt x="514" y="248"/>
                    <a:pt x="492" y="261"/>
                  </a:cubicBezTo>
                  <a:cubicBezTo>
                    <a:pt x="482" y="267"/>
                    <a:pt x="464" y="275"/>
                    <a:pt x="444" y="285"/>
                  </a:cubicBezTo>
                  <a:cubicBezTo>
                    <a:pt x="411" y="300"/>
                    <a:pt x="381" y="315"/>
                    <a:pt x="371" y="324"/>
                  </a:cubicBezTo>
                  <a:cubicBezTo>
                    <a:pt x="371" y="324"/>
                    <a:pt x="370" y="324"/>
                    <a:pt x="370" y="325"/>
                  </a:cubicBezTo>
                  <a:cubicBezTo>
                    <a:pt x="370" y="325"/>
                    <a:pt x="369" y="325"/>
                    <a:pt x="369" y="326"/>
                  </a:cubicBezTo>
                  <a:cubicBezTo>
                    <a:pt x="366" y="329"/>
                    <a:pt x="361" y="334"/>
                    <a:pt x="356" y="340"/>
                  </a:cubicBezTo>
                  <a:cubicBezTo>
                    <a:pt x="336" y="363"/>
                    <a:pt x="303" y="401"/>
                    <a:pt x="274" y="409"/>
                  </a:cubicBezTo>
                  <a:cubicBezTo>
                    <a:pt x="236" y="419"/>
                    <a:pt x="82" y="424"/>
                    <a:pt x="80" y="424"/>
                  </a:cubicBezTo>
                  <a:cubicBezTo>
                    <a:pt x="76" y="424"/>
                    <a:pt x="73" y="428"/>
                    <a:pt x="74" y="431"/>
                  </a:cubicBezTo>
                  <a:cubicBezTo>
                    <a:pt x="74" y="435"/>
                    <a:pt x="77" y="438"/>
                    <a:pt x="81" y="438"/>
                  </a:cubicBezTo>
                  <a:cubicBezTo>
                    <a:pt x="81" y="438"/>
                    <a:pt x="81" y="438"/>
                    <a:pt x="81" y="438"/>
                  </a:cubicBezTo>
                  <a:cubicBezTo>
                    <a:pt x="87" y="438"/>
                    <a:pt x="238" y="433"/>
                    <a:pt x="278" y="422"/>
                  </a:cubicBezTo>
                  <a:cubicBezTo>
                    <a:pt x="289" y="419"/>
                    <a:pt x="299" y="413"/>
                    <a:pt x="310" y="406"/>
                  </a:cubicBezTo>
                  <a:cubicBezTo>
                    <a:pt x="314" y="416"/>
                    <a:pt x="322" y="425"/>
                    <a:pt x="333" y="431"/>
                  </a:cubicBezTo>
                  <a:cubicBezTo>
                    <a:pt x="339" y="434"/>
                    <a:pt x="347" y="436"/>
                    <a:pt x="354" y="436"/>
                  </a:cubicBezTo>
                  <a:cubicBezTo>
                    <a:pt x="365" y="436"/>
                    <a:pt x="376" y="431"/>
                    <a:pt x="385" y="423"/>
                  </a:cubicBezTo>
                  <a:cubicBezTo>
                    <a:pt x="386" y="425"/>
                    <a:pt x="386" y="426"/>
                    <a:pt x="386" y="428"/>
                  </a:cubicBezTo>
                  <a:cubicBezTo>
                    <a:pt x="391" y="440"/>
                    <a:pt x="399" y="450"/>
                    <a:pt x="410" y="455"/>
                  </a:cubicBezTo>
                  <a:cubicBezTo>
                    <a:pt x="417" y="459"/>
                    <a:pt x="424" y="460"/>
                    <a:pt x="431" y="460"/>
                  </a:cubicBezTo>
                  <a:cubicBezTo>
                    <a:pt x="449" y="460"/>
                    <a:pt x="465" y="451"/>
                    <a:pt x="474" y="434"/>
                  </a:cubicBezTo>
                  <a:cubicBezTo>
                    <a:pt x="485" y="410"/>
                    <a:pt x="485" y="410"/>
                    <a:pt x="485" y="410"/>
                  </a:cubicBezTo>
                  <a:cubicBezTo>
                    <a:pt x="489" y="421"/>
                    <a:pt x="497" y="431"/>
                    <a:pt x="509" y="437"/>
                  </a:cubicBezTo>
                  <a:cubicBezTo>
                    <a:pt x="516" y="440"/>
                    <a:pt x="523" y="442"/>
                    <a:pt x="530" y="442"/>
                  </a:cubicBezTo>
                  <a:cubicBezTo>
                    <a:pt x="547" y="442"/>
                    <a:pt x="564" y="432"/>
                    <a:pt x="572" y="416"/>
                  </a:cubicBezTo>
                  <a:cubicBezTo>
                    <a:pt x="611" y="337"/>
                    <a:pt x="611" y="337"/>
                    <a:pt x="611" y="337"/>
                  </a:cubicBezTo>
                  <a:cubicBezTo>
                    <a:pt x="745" y="337"/>
                    <a:pt x="745" y="337"/>
                    <a:pt x="745" y="337"/>
                  </a:cubicBezTo>
                  <a:cubicBezTo>
                    <a:pt x="772" y="337"/>
                    <a:pt x="794" y="315"/>
                    <a:pt x="794" y="288"/>
                  </a:cubicBezTo>
                  <a:cubicBezTo>
                    <a:pt x="794" y="49"/>
                    <a:pt x="794" y="49"/>
                    <a:pt x="794" y="49"/>
                  </a:cubicBezTo>
                  <a:cubicBezTo>
                    <a:pt x="794" y="22"/>
                    <a:pt x="772" y="0"/>
                    <a:pt x="745" y="0"/>
                  </a:cubicBezTo>
                  <a:moveTo>
                    <a:pt x="294" y="82"/>
                  </a:moveTo>
                  <a:cubicBezTo>
                    <a:pt x="780" y="82"/>
                    <a:pt x="780" y="82"/>
                    <a:pt x="780" y="82"/>
                  </a:cubicBezTo>
                  <a:cubicBezTo>
                    <a:pt x="780" y="134"/>
                    <a:pt x="780" y="134"/>
                    <a:pt x="780" y="134"/>
                  </a:cubicBezTo>
                  <a:cubicBezTo>
                    <a:pt x="294" y="134"/>
                    <a:pt x="294" y="134"/>
                    <a:pt x="294" y="134"/>
                  </a:cubicBezTo>
                  <a:lnTo>
                    <a:pt x="294" y="82"/>
                  </a:lnTo>
                  <a:close/>
                  <a:moveTo>
                    <a:pt x="329" y="14"/>
                  </a:moveTo>
                  <a:cubicBezTo>
                    <a:pt x="745" y="14"/>
                    <a:pt x="745" y="14"/>
                    <a:pt x="745" y="14"/>
                  </a:cubicBezTo>
                  <a:cubicBezTo>
                    <a:pt x="765" y="14"/>
                    <a:pt x="780" y="29"/>
                    <a:pt x="780" y="49"/>
                  </a:cubicBezTo>
                  <a:cubicBezTo>
                    <a:pt x="780" y="68"/>
                    <a:pt x="780" y="68"/>
                    <a:pt x="780" y="68"/>
                  </a:cubicBezTo>
                  <a:cubicBezTo>
                    <a:pt x="294" y="68"/>
                    <a:pt x="294" y="68"/>
                    <a:pt x="294" y="6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4" y="29"/>
                    <a:pt x="310" y="14"/>
                    <a:pt x="329" y="14"/>
                  </a:cubicBezTo>
                  <a:moveTo>
                    <a:pt x="339" y="418"/>
                  </a:moveTo>
                  <a:cubicBezTo>
                    <a:pt x="330" y="414"/>
                    <a:pt x="324" y="406"/>
                    <a:pt x="321" y="396"/>
                  </a:cubicBezTo>
                  <a:cubicBezTo>
                    <a:pt x="338" y="382"/>
                    <a:pt x="354" y="364"/>
                    <a:pt x="366" y="350"/>
                  </a:cubicBezTo>
                  <a:cubicBezTo>
                    <a:pt x="371" y="345"/>
                    <a:pt x="375" y="340"/>
                    <a:pt x="378" y="337"/>
                  </a:cubicBezTo>
                  <a:cubicBezTo>
                    <a:pt x="416" y="337"/>
                    <a:pt x="416" y="337"/>
                    <a:pt x="416" y="337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75" y="420"/>
                    <a:pt x="355" y="426"/>
                    <a:pt x="339" y="418"/>
                  </a:cubicBezTo>
                  <a:moveTo>
                    <a:pt x="461" y="428"/>
                  </a:moveTo>
                  <a:cubicBezTo>
                    <a:pt x="453" y="444"/>
                    <a:pt x="433" y="451"/>
                    <a:pt x="416" y="443"/>
                  </a:cubicBezTo>
                  <a:cubicBezTo>
                    <a:pt x="409" y="439"/>
                    <a:pt x="403" y="432"/>
                    <a:pt x="400" y="424"/>
                  </a:cubicBezTo>
                  <a:cubicBezTo>
                    <a:pt x="397" y="415"/>
                    <a:pt x="398" y="406"/>
                    <a:pt x="401" y="398"/>
                  </a:cubicBezTo>
                  <a:cubicBezTo>
                    <a:pt x="432" y="337"/>
                    <a:pt x="432" y="337"/>
                    <a:pt x="432" y="337"/>
                  </a:cubicBezTo>
                  <a:cubicBezTo>
                    <a:pt x="506" y="337"/>
                    <a:pt x="506" y="337"/>
                    <a:pt x="506" y="337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88" y="374"/>
                    <a:pt x="488" y="374"/>
                    <a:pt x="488" y="374"/>
                  </a:cubicBezTo>
                  <a:lnTo>
                    <a:pt x="461" y="428"/>
                  </a:lnTo>
                  <a:close/>
                  <a:moveTo>
                    <a:pt x="560" y="410"/>
                  </a:moveTo>
                  <a:cubicBezTo>
                    <a:pt x="552" y="426"/>
                    <a:pt x="532" y="433"/>
                    <a:pt x="515" y="425"/>
                  </a:cubicBezTo>
                  <a:cubicBezTo>
                    <a:pt x="499" y="416"/>
                    <a:pt x="492" y="397"/>
                    <a:pt x="500" y="380"/>
                  </a:cubicBezTo>
                  <a:cubicBezTo>
                    <a:pt x="522" y="337"/>
                    <a:pt x="522" y="337"/>
                    <a:pt x="522" y="337"/>
                  </a:cubicBezTo>
                  <a:cubicBezTo>
                    <a:pt x="596" y="337"/>
                    <a:pt x="596" y="337"/>
                    <a:pt x="596" y="337"/>
                  </a:cubicBezTo>
                  <a:lnTo>
                    <a:pt x="560" y="410"/>
                  </a:lnTo>
                  <a:close/>
                  <a:moveTo>
                    <a:pt x="745" y="323"/>
                  </a:moveTo>
                  <a:cubicBezTo>
                    <a:pt x="398" y="323"/>
                    <a:pt x="398" y="323"/>
                    <a:pt x="398" y="323"/>
                  </a:cubicBezTo>
                  <a:cubicBezTo>
                    <a:pt x="412" y="315"/>
                    <a:pt x="432" y="306"/>
                    <a:pt x="450" y="297"/>
                  </a:cubicBezTo>
                  <a:cubicBezTo>
                    <a:pt x="470" y="288"/>
                    <a:pt x="489" y="279"/>
                    <a:pt x="500" y="273"/>
                  </a:cubicBezTo>
                  <a:cubicBezTo>
                    <a:pt x="529" y="255"/>
                    <a:pt x="531" y="220"/>
                    <a:pt x="519" y="195"/>
                  </a:cubicBezTo>
                  <a:cubicBezTo>
                    <a:pt x="509" y="174"/>
                    <a:pt x="483" y="154"/>
                    <a:pt x="445" y="169"/>
                  </a:cubicBezTo>
                  <a:cubicBezTo>
                    <a:pt x="419" y="179"/>
                    <a:pt x="345" y="214"/>
                    <a:pt x="294" y="237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780" y="148"/>
                    <a:pt x="780" y="148"/>
                    <a:pt x="780" y="148"/>
                  </a:cubicBezTo>
                  <a:cubicBezTo>
                    <a:pt x="780" y="288"/>
                    <a:pt x="780" y="288"/>
                    <a:pt x="780" y="288"/>
                  </a:cubicBezTo>
                  <a:cubicBezTo>
                    <a:pt x="780" y="307"/>
                    <a:pt x="765" y="323"/>
                    <a:pt x="745" y="32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728FD8-DB26-4B9A-A0E8-101DC63B04FE}"/>
                </a:ext>
              </a:extLst>
            </p:cNvPr>
            <p:cNvSpPr txBox="1"/>
            <p:nvPr/>
          </p:nvSpPr>
          <p:spPr>
            <a:xfrm>
              <a:off x="1217657" y="851273"/>
              <a:ext cx="15766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CE907E-6892-415E-9D0B-A4B5760EF257}"/>
                </a:ext>
              </a:extLst>
            </p:cNvPr>
            <p:cNvSpPr txBox="1"/>
            <p:nvPr/>
          </p:nvSpPr>
          <p:spPr>
            <a:xfrm>
              <a:off x="9525129" y="948107"/>
              <a:ext cx="1147762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091B59-33AC-48AA-A403-546A002D599E}"/>
                </a:ext>
              </a:extLst>
            </p:cNvPr>
            <p:cNvSpPr txBox="1"/>
            <p:nvPr/>
          </p:nvSpPr>
          <p:spPr>
            <a:xfrm>
              <a:off x="9462020" y="3611322"/>
              <a:ext cx="1147762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4711616"/>
            <a:ext cx="10146697" cy="1090482"/>
          </a:xfrm>
        </p:spPr>
        <p:txBody>
          <a:bodyPr>
            <a:normAutofit/>
          </a:bodyPr>
          <a:lstStyle/>
          <a:p>
            <a:r>
              <a:rPr lang="sr-Cyrl-RS" sz="2800" dirty="0"/>
              <a:t>Како се наставник спрема за реализацију часа?</a:t>
            </a:r>
            <a:endParaRPr lang="en-US" sz="2800" dirty="0"/>
          </a:p>
        </p:txBody>
      </p:sp>
      <p:pic>
        <p:nvPicPr>
          <p:cNvPr id="3" name="Graphic 2" descr="Process icon">
            <a:extLst>
              <a:ext uri="{FF2B5EF4-FFF2-40B4-BE49-F238E27FC236}">
                <a16:creationId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5231" y="4780607"/>
            <a:ext cx="952500" cy="9525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E132990-BC79-4CAA-A3E7-EAFBDF206356}"/>
              </a:ext>
            </a:extLst>
          </p:cNvPr>
          <p:cNvSpPr txBox="1"/>
          <p:nvPr/>
        </p:nvSpPr>
        <p:spPr>
          <a:xfrm>
            <a:off x="425863" y="704907"/>
            <a:ext cx="221869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1" dirty="0">
                <a:latin typeface="+mj-lt"/>
              </a:rPr>
              <a:t>1. Припрема анкету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dirty="0">
                <a:latin typeface="+mj-lt"/>
              </a:rPr>
              <a:t>(</a:t>
            </a:r>
            <a:r>
              <a:rPr lang="sr-Cyrl-RS" sz="1050" dirty="0">
                <a:latin typeface="+mj-lt"/>
              </a:rPr>
              <a:t>за</a:t>
            </a:r>
            <a:r>
              <a:rPr lang="sr-Cyrl-RS" sz="1100" dirty="0">
                <a:latin typeface="+mj-lt"/>
              </a:rPr>
              <a:t> </a:t>
            </a:r>
            <a:r>
              <a:rPr lang="sr-Cyrl-RS" sz="1050" dirty="0">
                <a:latin typeface="+mj-lt"/>
              </a:rPr>
              <a:t>самопроцену ученика и избор алатаза презентовање)</a:t>
            </a:r>
            <a:endParaRPr lang="sr-Cyrl-RS" sz="11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B8A25-85CC-4913-8E3D-591486867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972" y="750311"/>
            <a:ext cx="1044234" cy="584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D4DBBA-6C38-4105-AB6B-A5897545F1A1}"/>
              </a:ext>
            </a:extLst>
          </p:cNvPr>
          <p:cNvSpPr/>
          <p:nvPr/>
        </p:nvSpPr>
        <p:spPr>
          <a:xfrm>
            <a:off x="9791550" y="579203"/>
            <a:ext cx="19916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r-Cyrl-RS" sz="1400" dirty="0">
                <a:solidFill>
                  <a:prstClr val="white"/>
                </a:solidFill>
              </a:rPr>
              <a:t>2. </a:t>
            </a:r>
            <a:r>
              <a:rPr lang="sr-Cyrl-RS" sz="1400" b="1" dirty="0">
                <a:solidFill>
                  <a:prstClr val="white"/>
                </a:solidFill>
              </a:rPr>
              <a:t>Припрема материјал за час </a:t>
            </a:r>
          </a:p>
          <a:p>
            <a:pPr lvl="0" algn="ctr">
              <a:defRPr/>
            </a:pPr>
            <a:r>
              <a:rPr lang="sr-Cyrl-RS" sz="1050" dirty="0">
                <a:solidFill>
                  <a:prstClr val="white"/>
                </a:solidFill>
              </a:rPr>
              <a:t>(на основу знања које кључне ствари треба да обнове и како би ученици волели да се то реализује )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23DE1-9B74-4D0F-9A4F-04BC6D5A0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868" y="3576337"/>
            <a:ext cx="908450" cy="55130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2DBF024-F6D7-4137-B620-2F0F08B8C2D8}"/>
              </a:ext>
            </a:extLst>
          </p:cNvPr>
          <p:cNvSpPr txBox="1"/>
          <p:nvPr/>
        </p:nvSpPr>
        <p:spPr>
          <a:xfrm>
            <a:off x="9637266" y="2954532"/>
            <a:ext cx="22186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1" dirty="0">
                <a:latin typeface="+mj-lt"/>
              </a:rPr>
              <a:t>3. Анализира како су ученици урадили Гугл упитник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dirty="0">
                <a:latin typeface="+mj-lt"/>
              </a:rPr>
              <a:t>(</a:t>
            </a:r>
            <a:r>
              <a:rPr lang="sr-Cyrl-RS" sz="1050" dirty="0">
                <a:latin typeface="+mj-lt"/>
              </a:rPr>
              <a:t>упоређује њихове резултате и процене, задовољство врстом задатака и успех. Да ли су резултати бољи када се овако ради?)</a:t>
            </a:r>
            <a:endParaRPr lang="sr-Cyrl-RS" sz="1100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E5AF5B-6684-4009-A8AF-BB299A3D1C1C}"/>
              </a:ext>
            </a:extLst>
          </p:cNvPr>
          <p:cNvSpPr txBox="1"/>
          <p:nvPr/>
        </p:nvSpPr>
        <p:spPr>
          <a:xfrm>
            <a:off x="456740" y="2950980"/>
            <a:ext cx="221869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1" dirty="0">
                <a:latin typeface="+mj-lt"/>
              </a:rPr>
              <a:t>4. На основу анализе припрема даљи рад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200" dirty="0">
                <a:latin typeface="+mj-lt"/>
              </a:rPr>
              <a:t>(</a:t>
            </a:r>
            <a:r>
              <a:rPr lang="sr-Cyrl-RS" sz="1050" dirty="0">
                <a:latin typeface="+mj-lt"/>
              </a:rPr>
              <a:t>проналази нови начин за вежбање – на пр. Ученици у улози новинара кроз писање за </a:t>
            </a:r>
            <a:r>
              <a:rPr lang="sr-Cyrl-RS" sz="1050" dirty="0">
                <a:latin typeface="+mj-lt"/>
                <a:hlinkClick r:id="rId7"/>
              </a:rPr>
              <a:t>дигитални часопис </a:t>
            </a:r>
            <a:r>
              <a:rPr lang="sr-Cyrl-RS" sz="1050" dirty="0">
                <a:latin typeface="+mj-lt"/>
              </a:rPr>
              <a:t>’’пролазе’’ опет сва кључна правила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DED6E-FAD4-47D0-856D-5C366188E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180" y="3563054"/>
            <a:ext cx="1093328" cy="6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5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су изгледале поједине странице презентације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4576" y="2495653"/>
            <a:ext cx="4700058" cy="3599316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Ово је почетна страница где су представљени сви задаци.</a:t>
            </a:r>
          </a:p>
          <a:p>
            <a:r>
              <a:rPr lang="sr-Cyrl-RS" dirty="0"/>
              <a:t>У центру је црвени круг  (издвојене најчешће ученичке грешке).</a:t>
            </a:r>
          </a:p>
          <a:p>
            <a:r>
              <a:rPr lang="sr-Cyrl-RS" dirty="0"/>
              <a:t>Ученици имају слободу у редоследу извршавања задатака.</a:t>
            </a:r>
          </a:p>
          <a:p>
            <a:r>
              <a:rPr lang="sr-Cyrl-RS" dirty="0"/>
              <a:t>На крају је обавезна провера за све.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1800CA-AC9A-4DE4-9B61-DF6FDF4E8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1970" y="2293390"/>
            <a:ext cx="6445980" cy="3697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1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су изгледале поједине странице презентације</a:t>
            </a:r>
            <a:r>
              <a:rPr lang="en-US" dirty="0"/>
              <a:t>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1800CA-AC9A-4DE4-9B61-DF6FDF4E8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/>
        </p:blipFill>
        <p:spPr>
          <a:xfrm>
            <a:off x="2357353" y="2379622"/>
            <a:ext cx="6833963" cy="3599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EEB243-3170-444F-AF0B-89A029F1A4AD}"/>
              </a:ext>
            </a:extLst>
          </p:cNvPr>
          <p:cNvSpPr/>
          <p:nvPr/>
        </p:nvSpPr>
        <p:spPr>
          <a:xfrm>
            <a:off x="697646" y="2813030"/>
            <a:ext cx="1440000" cy="1080938"/>
          </a:xfrm>
          <a:prstGeom prst="wedgeRoundRectCallout">
            <a:avLst>
              <a:gd name="adj1" fmla="val 85928"/>
              <a:gd name="adj2" fmla="val 5994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/>
              <a:t>Кратак текст (подсетник) за ученике који воле да тако понове градиво.</a:t>
            </a:r>
            <a:endParaRPr lang="sr-Latn-RS" sz="11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0B773C-FF2E-4861-8336-FFF33780EA7C}"/>
              </a:ext>
            </a:extLst>
          </p:cNvPr>
          <p:cNvSpPr/>
          <p:nvPr/>
        </p:nvSpPr>
        <p:spPr>
          <a:xfrm>
            <a:off x="592524" y="4746997"/>
            <a:ext cx="1283665" cy="818425"/>
          </a:xfrm>
          <a:prstGeom prst="wedgeRoundRectCallout">
            <a:avLst>
              <a:gd name="adj1" fmla="val 79950"/>
              <a:gd name="adj2" fmla="val -6113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/>
              <a:t>Видео-запис са сајта ,,Моја школа’’.</a:t>
            </a:r>
            <a:endParaRPr lang="sr-Latn-RS" sz="11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EC27C6-5304-49C5-A6CA-2EF467F47F97}"/>
              </a:ext>
            </a:extLst>
          </p:cNvPr>
          <p:cNvSpPr/>
          <p:nvPr/>
        </p:nvSpPr>
        <p:spPr>
          <a:xfrm>
            <a:off x="9266818" y="3224175"/>
            <a:ext cx="1261366" cy="886431"/>
          </a:xfrm>
          <a:prstGeom prst="wedgeRoundRectCallout">
            <a:avLst>
              <a:gd name="adj1" fmla="val -215382"/>
              <a:gd name="adj2" fmla="val 58253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/>
              <a:t>Овде се налазе задаци који служе за утврђивање наученог.</a:t>
            </a:r>
            <a:endParaRPr lang="sr-Latn-RS" sz="11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94A1B38-9940-4B09-8684-11239B63F0C9}"/>
              </a:ext>
            </a:extLst>
          </p:cNvPr>
          <p:cNvSpPr/>
          <p:nvPr/>
        </p:nvSpPr>
        <p:spPr>
          <a:xfrm>
            <a:off x="9411023" y="5125305"/>
            <a:ext cx="1445925" cy="750620"/>
          </a:xfrm>
          <a:prstGeom prst="wedgeRoundRectCallout">
            <a:avLst>
              <a:gd name="adj1" fmla="val -82007"/>
              <a:gd name="adj2" fmla="val 3270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/>
              <a:t>Кликом на ову стрелицу враћа се на почетну страну (садржај).</a:t>
            </a:r>
            <a:endParaRPr lang="sr-Latn-RS" sz="1100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DB6FCFC-B4DE-432D-AB8C-F72E7323A7DD}"/>
              </a:ext>
            </a:extLst>
          </p:cNvPr>
          <p:cNvSpPr/>
          <p:nvPr/>
        </p:nvSpPr>
        <p:spPr>
          <a:xfrm>
            <a:off x="9672480" y="4235589"/>
            <a:ext cx="1445925" cy="750620"/>
          </a:xfrm>
          <a:prstGeom prst="wedgeRoundRectCallout">
            <a:avLst>
              <a:gd name="adj1" fmla="val -86648"/>
              <a:gd name="adj2" fmla="val -4553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/>
              <a:t>Кликом на ову стрелицу прелази се на следећу страну.</a:t>
            </a:r>
            <a:endParaRPr lang="sr-Latn-RS" sz="1100" dirty="0"/>
          </a:p>
        </p:txBody>
      </p:sp>
    </p:spTree>
    <p:extLst>
      <p:ext uri="{BB962C8B-B14F-4D97-AF65-F5344CB8AC3E}">
        <p14:creationId xmlns:p14="http://schemas.microsoft.com/office/powerpoint/2010/main" val="21718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lipboard icon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269" y="797815"/>
            <a:ext cx="952500" cy="952500"/>
          </a:xfrm>
          <a:prstGeom prst="rect">
            <a:avLst/>
          </a:prstGeom>
        </p:spPr>
      </p:pic>
      <p:sp>
        <p:nvSpPr>
          <p:cNvPr id="88" name="Title 87">
            <a:extLst>
              <a:ext uri="{FF2B5EF4-FFF2-40B4-BE49-F238E27FC236}">
                <a16:creationId xmlns:a16="http://schemas.microsoft.com/office/drawing/2014/main" id="{41B70991-B117-418C-8432-39BA5775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0" dirty="0"/>
              <a:t>Пре провере</a:t>
            </a:r>
            <a:r>
              <a:rPr lang="en-US" sz="2800" b="0" dirty="0"/>
              <a:t>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202BD88-8A83-49DA-A828-7C40491D29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32802" y="1992731"/>
            <a:ext cx="4704638" cy="3713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sz="1400" dirty="0"/>
              <a:t>Самопроцена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sz="1400" dirty="0"/>
              <a:t>Како ученици воле да уче?</a:t>
            </a:r>
            <a:endParaRPr lang="en-US" sz="1400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r-Cyrl-RS" sz="2800" dirty="0"/>
              <a:t>Провера (задаци)</a:t>
            </a:r>
            <a:endParaRPr lang="en-US" sz="28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262342E-3D19-495D-AA4E-DB249EBB63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6934" y="1994385"/>
            <a:ext cx="3615822" cy="3713162"/>
          </a:xfrm>
        </p:spPr>
        <p:txBody>
          <a:bodyPr>
            <a:normAutofit/>
          </a:bodyPr>
          <a:lstStyle/>
          <a:p>
            <a:r>
              <a:rPr lang="sr-Cyrl-RS" sz="1400" dirty="0"/>
              <a:t>Задаци у Гугл упитнику су креирани по угледу на задатке са национлних тестирања на сајту ЗВКОВ-а.</a:t>
            </a:r>
          </a:p>
          <a:p>
            <a:endParaRPr lang="sr-Cyrl-RS" sz="1800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r-Cyrl-RS" sz="2800" dirty="0"/>
              <a:t>После провере</a:t>
            </a:r>
            <a:endParaRPr lang="en-US" sz="2800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4097651-42EF-4D7F-B8A0-A7E7F7312B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sr-Cyrl-RS" sz="1600" dirty="0"/>
              <a:t>Шта су ученици рекли о часу</a:t>
            </a:r>
          </a:p>
          <a:p>
            <a:pPr marL="0" indent="0">
              <a:buNone/>
            </a:pPr>
            <a:r>
              <a:rPr lang="sr-Latn-RS" sz="1200" dirty="0">
                <a:hlinkClick r:id="rId5"/>
              </a:rPr>
              <a:t>http://linoit.com/users/dijanajovanovic/canvases/%D0%A3%D1%82%D0%B8%D1%81%D1%86%D0%B8%20%D0%BE%20%D1%87%D0%B0%D1%81%D1%83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61DC2-C929-4A6F-8EDE-CBAAD3BF7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407" y="4491924"/>
            <a:ext cx="3070225" cy="1710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1E000-91D2-4028-8BC5-F64FB8E47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396" y="3009063"/>
            <a:ext cx="2046689" cy="371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F43A65-5F1E-44A7-891F-E1680158E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889" y="2619461"/>
            <a:ext cx="2171076" cy="370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36DB39-F644-4215-AE20-C2E24B50A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14" y="3915730"/>
            <a:ext cx="4704638" cy="1296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5DC11E-1E54-444E-8791-A970BA390E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614" y="5347069"/>
            <a:ext cx="4832652" cy="1296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4A3361-C45E-439A-BB4C-2F302014E4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7393" y="3954194"/>
            <a:ext cx="2323684" cy="1710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6" grpId="0" build="p"/>
      <p:bldP spid="89" grpId="0" build="p"/>
      <p:bldP spid="33" grpId="0" build="p"/>
      <p:bldP spid="90" grpId="0" build="p"/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Укратко...</a:t>
            </a:r>
            <a:endParaRPr lang="en-US" dirty="0"/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grpSp>
        <p:nvGrpSpPr>
          <p:cNvPr id="25" name="Group 24" descr="thumbs up icon">
            <a:extLst>
              <a:ext uri="{FF2B5EF4-FFF2-40B4-BE49-F238E27FC236}">
                <a16:creationId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744537" y="2086166"/>
            <a:ext cx="823913" cy="823913"/>
            <a:chOff x="744537" y="2086166"/>
            <a:chExt cx="823913" cy="823913"/>
          </a:xfrm>
        </p:grpSpPr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5228793" cy="808229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Корисно и нужно стварање база добрих примера за дељење материјала које наставници креирају.</a:t>
            </a:r>
            <a:endParaRPr lang="en-US" dirty="0"/>
          </a:p>
        </p:txBody>
      </p:sp>
      <p:grpSp>
        <p:nvGrpSpPr>
          <p:cNvPr id="28" name="Group 27" descr="clock icon">
            <a:extLst>
              <a:ext uri="{FF2B5EF4-FFF2-40B4-BE49-F238E27FC236}">
                <a16:creationId xmlns:a16="http://schemas.microsoft.com/office/drawing/2014/main" id="{0C571394-90B9-4305-A010-F2F17F3BA7D1}"/>
              </a:ext>
            </a:extLst>
          </p:cNvPr>
          <p:cNvGrpSpPr/>
          <p:nvPr/>
        </p:nvGrpSpPr>
        <p:grpSpPr>
          <a:xfrm>
            <a:off x="744537" y="3036069"/>
            <a:ext cx="823913" cy="823912"/>
            <a:chOff x="744537" y="3036069"/>
            <a:chExt cx="823913" cy="823912"/>
          </a:xfrm>
        </p:grpSpPr>
        <p:sp>
          <p:nvSpPr>
            <p:cNvPr id="45" name="Oval 68">
              <a:extLst>
                <a:ext uri="{FF2B5EF4-FFF2-40B4-BE49-F238E27FC236}">
                  <a16:creationId xmlns:a16="http://schemas.microsoft.com/office/drawing/2014/main" id="{2C8CF75B-4297-4F4C-BB5C-0BE87F168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036069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46" name="Group 45" descr="Clock">
              <a:extLst>
                <a:ext uri="{FF2B5EF4-FFF2-40B4-BE49-F238E27FC236}">
                  <a16:creationId xmlns:a16="http://schemas.microsoft.com/office/drawing/2014/main" id="{1C027AC2-76F8-4218-8C73-C8413E8B412B}"/>
                </a:ext>
              </a:extLst>
            </p:cNvPr>
            <p:cNvGrpSpPr/>
            <p:nvPr/>
          </p:nvGrpSpPr>
          <p:grpSpPr bwMode="auto">
            <a:xfrm>
              <a:off x="982527" y="3270522"/>
              <a:ext cx="343634" cy="344872"/>
              <a:chOff x="9155465" y="4372601"/>
              <a:chExt cx="343634" cy="344872"/>
            </a:xfrm>
            <a:solidFill>
              <a:schemeClr val="tx1"/>
            </a:solidFill>
          </p:grpSpPr>
          <p:sp>
            <p:nvSpPr>
              <p:cNvPr id="47" name="Freeform 158">
                <a:extLst>
                  <a:ext uri="{FF2B5EF4-FFF2-40B4-BE49-F238E27FC236}">
                    <a16:creationId xmlns:a16="http://schemas.microsoft.com/office/drawing/2014/main" id="{C75923E9-28C4-400A-99FC-AAC15C61ED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198" y="4372601"/>
                <a:ext cx="119901" cy="101360"/>
              </a:xfrm>
              <a:custGeom>
                <a:avLst/>
                <a:gdLst>
                  <a:gd name="T0" fmla="*/ 50 w 63"/>
                  <a:gd name="T1" fmla="*/ 53 h 53"/>
                  <a:gd name="T2" fmla="*/ 47 w 63"/>
                  <a:gd name="T3" fmla="*/ 49 h 53"/>
                  <a:gd name="T4" fmla="*/ 4 w 63"/>
                  <a:gd name="T5" fmla="*/ 15 h 53"/>
                  <a:gd name="T6" fmla="*/ 0 w 63"/>
                  <a:gd name="T7" fmla="*/ 14 h 53"/>
                  <a:gd name="T8" fmla="*/ 2 w 63"/>
                  <a:gd name="T9" fmla="*/ 10 h 53"/>
                  <a:gd name="T10" fmla="*/ 19 w 63"/>
                  <a:gd name="T11" fmla="*/ 0 h 53"/>
                  <a:gd name="T12" fmla="*/ 42 w 63"/>
                  <a:gd name="T13" fmla="*/ 11 h 53"/>
                  <a:gd name="T14" fmla="*/ 52 w 63"/>
                  <a:gd name="T15" fmla="*/ 50 h 53"/>
                  <a:gd name="T16" fmla="*/ 50 w 63"/>
                  <a:gd name="T17" fmla="*/ 53 h 53"/>
                  <a:gd name="T18" fmla="*/ 10 w 63"/>
                  <a:gd name="T19" fmla="*/ 11 h 53"/>
                  <a:gd name="T20" fmla="*/ 50 w 63"/>
                  <a:gd name="T21" fmla="*/ 42 h 53"/>
                  <a:gd name="T22" fmla="*/ 39 w 63"/>
                  <a:gd name="T23" fmla="*/ 16 h 53"/>
                  <a:gd name="T24" fmla="*/ 19 w 63"/>
                  <a:gd name="T25" fmla="*/ 6 h 53"/>
                  <a:gd name="T26" fmla="*/ 10 w 63"/>
                  <a:gd name="T27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53">
                    <a:moveTo>
                      <a:pt x="50" y="53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37" y="33"/>
                      <a:pt x="22" y="21"/>
                      <a:pt x="4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5"/>
                      <a:pt x="11" y="0"/>
                      <a:pt x="19" y="0"/>
                    </a:cubicBezTo>
                    <a:cubicBezTo>
                      <a:pt x="26" y="0"/>
                      <a:pt x="33" y="4"/>
                      <a:pt x="42" y="11"/>
                    </a:cubicBezTo>
                    <a:cubicBezTo>
                      <a:pt x="63" y="27"/>
                      <a:pt x="61" y="38"/>
                      <a:pt x="52" y="50"/>
                    </a:cubicBezTo>
                    <a:lnTo>
                      <a:pt x="50" y="53"/>
                    </a:lnTo>
                    <a:close/>
                    <a:moveTo>
                      <a:pt x="10" y="11"/>
                    </a:moveTo>
                    <a:cubicBezTo>
                      <a:pt x="26" y="17"/>
                      <a:pt x="40" y="28"/>
                      <a:pt x="50" y="42"/>
                    </a:cubicBezTo>
                    <a:cubicBezTo>
                      <a:pt x="54" y="36"/>
                      <a:pt x="55" y="29"/>
                      <a:pt x="39" y="16"/>
                    </a:cubicBezTo>
                    <a:cubicBezTo>
                      <a:pt x="30" y="9"/>
                      <a:pt x="24" y="6"/>
                      <a:pt x="19" y="6"/>
                    </a:cubicBezTo>
                    <a:cubicBezTo>
                      <a:pt x="16" y="6"/>
                      <a:pt x="13" y="8"/>
                      <a:pt x="10" y="1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8" name="Freeform 159">
                <a:extLst>
                  <a:ext uri="{FF2B5EF4-FFF2-40B4-BE49-F238E27FC236}">
                    <a16:creationId xmlns:a16="http://schemas.microsoft.com/office/drawing/2014/main" id="{FEFFD0C9-5B02-425B-A466-52E458FDD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5465" y="4372601"/>
                <a:ext cx="119901" cy="101360"/>
              </a:xfrm>
              <a:custGeom>
                <a:avLst/>
                <a:gdLst>
                  <a:gd name="T0" fmla="*/ 13 w 63"/>
                  <a:gd name="T1" fmla="*/ 53 h 53"/>
                  <a:gd name="T2" fmla="*/ 10 w 63"/>
                  <a:gd name="T3" fmla="*/ 50 h 53"/>
                  <a:gd name="T4" fmla="*/ 20 w 63"/>
                  <a:gd name="T5" fmla="*/ 11 h 53"/>
                  <a:gd name="T6" fmla="*/ 44 w 63"/>
                  <a:gd name="T7" fmla="*/ 0 h 53"/>
                  <a:gd name="T8" fmla="*/ 60 w 63"/>
                  <a:gd name="T9" fmla="*/ 10 h 53"/>
                  <a:gd name="T10" fmla="*/ 63 w 63"/>
                  <a:gd name="T11" fmla="*/ 14 h 53"/>
                  <a:gd name="T12" fmla="*/ 59 w 63"/>
                  <a:gd name="T13" fmla="*/ 15 h 53"/>
                  <a:gd name="T14" fmla="*/ 15 w 63"/>
                  <a:gd name="T15" fmla="*/ 49 h 53"/>
                  <a:gd name="T16" fmla="*/ 13 w 63"/>
                  <a:gd name="T17" fmla="*/ 53 h 53"/>
                  <a:gd name="T18" fmla="*/ 44 w 63"/>
                  <a:gd name="T19" fmla="*/ 6 h 53"/>
                  <a:gd name="T20" fmla="*/ 24 w 63"/>
                  <a:gd name="T21" fmla="*/ 16 h 53"/>
                  <a:gd name="T22" fmla="*/ 13 w 63"/>
                  <a:gd name="T23" fmla="*/ 42 h 53"/>
                  <a:gd name="T24" fmla="*/ 53 w 63"/>
                  <a:gd name="T25" fmla="*/ 11 h 53"/>
                  <a:gd name="T26" fmla="*/ 44 w 63"/>
                  <a:gd name="T2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53">
                    <a:moveTo>
                      <a:pt x="13" y="53"/>
                    </a:moveTo>
                    <a:cubicBezTo>
                      <a:pt x="10" y="50"/>
                      <a:pt x="10" y="50"/>
                      <a:pt x="10" y="50"/>
                    </a:cubicBezTo>
                    <a:cubicBezTo>
                      <a:pt x="2" y="38"/>
                      <a:pt x="0" y="27"/>
                      <a:pt x="20" y="11"/>
                    </a:cubicBezTo>
                    <a:cubicBezTo>
                      <a:pt x="30" y="4"/>
                      <a:pt x="37" y="0"/>
                      <a:pt x="44" y="0"/>
                    </a:cubicBezTo>
                    <a:cubicBezTo>
                      <a:pt x="51" y="0"/>
                      <a:pt x="56" y="5"/>
                      <a:pt x="60" y="10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1" y="21"/>
                      <a:pt x="26" y="33"/>
                      <a:pt x="15" y="49"/>
                    </a:cubicBezTo>
                    <a:lnTo>
                      <a:pt x="13" y="53"/>
                    </a:lnTo>
                    <a:close/>
                    <a:moveTo>
                      <a:pt x="44" y="6"/>
                    </a:moveTo>
                    <a:cubicBezTo>
                      <a:pt x="39" y="6"/>
                      <a:pt x="32" y="9"/>
                      <a:pt x="24" y="16"/>
                    </a:cubicBezTo>
                    <a:cubicBezTo>
                      <a:pt x="8" y="29"/>
                      <a:pt x="9" y="36"/>
                      <a:pt x="13" y="42"/>
                    </a:cubicBezTo>
                    <a:cubicBezTo>
                      <a:pt x="23" y="28"/>
                      <a:pt x="37" y="17"/>
                      <a:pt x="53" y="11"/>
                    </a:cubicBezTo>
                    <a:cubicBezTo>
                      <a:pt x="50" y="8"/>
                      <a:pt x="47" y="6"/>
                      <a:pt x="44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9" name="Freeform 160">
                <a:extLst>
                  <a:ext uri="{FF2B5EF4-FFF2-40B4-BE49-F238E27FC236}">
                    <a16:creationId xmlns:a16="http://schemas.microsoft.com/office/drawing/2014/main" id="{6473D043-28E1-435C-A0EB-1B87812C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256" y="4671737"/>
                <a:ext cx="43263" cy="44500"/>
              </a:xfrm>
              <a:custGeom>
                <a:avLst/>
                <a:gdLst>
                  <a:gd name="T0" fmla="*/ 6 w 35"/>
                  <a:gd name="T1" fmla="*/ 36 h 36"/>
                  <a:gd name="T2" fmla="*/ 0 w 35"/>
                  <a:gd name="T3" fmla="*/ 30 h 36"/>
                  <a:gd name="T4" fmla="*/ 29 w 35"/>
                  <a:gd name="T5" fmla="*/ 0 h 36"/>
                  <a:gd name="T6" fmla="*/ 35 w 35"/>
                  <a:gd name="T7" fmla="*/ 8 h 36"/>
                  <a:gd name="T8" fmla="*/ 6 w 3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36"/>
                    </a:moveTo>
                    <a:lnTo>
                      <a:pt x="0" y="30"/>
                    </a:lnTo>
                    <a:lnTo>
                      <a:pt x="29" y="0"/>
                    </a:lnTo>
                    <a:lnTo>
                      <a:pt x="35" y="8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0" name="Freeform 161">
                <a:extLst>
                  <a:ext uri="{FF2B5EF4-FFF2-40B4-BE49-F238E27FC236}">
                    <a16:creationId xmlns:a16="http://schemas.microsoft.com/office/drawing/2014/main" id="{75DE641E-F64A-4A42-8BDF-F61276A87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09" y="4671737"/>
                <a:ext cx="45736" cy="45736"/>
              </a:xfrm>
              <a:custGeom>
                <a:avLst/>
                <a:gdLst>
                  <a:gd name="T0" fmla="*/ 29 w 37"/>
                  <a:gd name="T1" fmla="*/ 37 h 37"/>
                  <a:gd name="T2" fmla="*/ 0 w 37"/>
                  <a:gd name="T3" fmla="*/ 8 h 37"/>
                  <a:gd name="T4" fmla="*/ 6 w 37"/>
                  <a:gd name="T5" fmla="*/ 0 h 37"/>
                  <a:gd name="T6" fmla="*/ 37 w 37"/>
                  <a:gd name="T7" fmla="*/ 31 h 37"/>
                  <a:gd name="T8" fmla="*/ 29 w 3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9" y="3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37" y="31"/>
                    </a:lnTo>
                    <a:lnTo>
                      <a:pt x="29" y="37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1" name="Freeform 162">
                <a:extLst>
                  <a:ext uri="{FF2B5EF4-FFF2-40B4-BE49-F238E27FC236}">
                    <a16:creationId xmlns:a16="http://schemas.microsoft.com/office/drawing/2014/main" id="{893761D4-3EB3-4B41-9D51-60FFF3ABA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7826" y="4397323"/>
                <a:ext cx="320149" cy="320149"/>
              </a:xfrm>
              <a:custGeom>
                <a:avLst/>
                <a:gdLst>
                  <a:gd name="T0" fmla="*/ 84 w 168"/>
                  <a:gd name="T1" fmla="*/ 168 h 168"/>
                  <a:gd name="T2" fmla="*/ 0 w 168"/>
                  <a:gd name="T3" fmla="*/ 84 h 168"/>
                  <a:gd name="T4" fmla="*/ 84 w 168"/>
                  <a:gd name="T5" fmla="*/ 0 h 168"/>
                  <a:gd name="T6" fmla="*/ 168 w 168"/>
                  <a:gd name="T7" fmla="*/ 84 h 168"/>
                  <a:gd name="T8" fmla="*/ 84 w 168"/>
                  <a:gd name="T9" fmla="*/ 168 h 168"/>
                  <a:gd name="T10" fmla="*/ 84 w 168"/>
                  <a:gd name="T11" fmla="*/ 6 h 168"/>
                  <a:gd name="T12" fmla="*/ 6 w 168"/>
                  <a:gd name="T13" fmla="*/ 84 h 168"/>
                  <a:gd name="T14" fmla="*/ 84 w 168"/>
                  <a:gd name="T15" fmla="*/ 162 h 168"/>
                  <a:gd name="T16" fmla="*/ 162 w 168"/>
                  <a:gd name="T17" fmla="*/ 84 h 168"/>
                  <a:gd name="T18" fmla="*/ 84 w 168"/>
                  <a:gd name="T19" fmla="*/ 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cubicBezTo>
                      <a:pt x="38" y="168"/>
                      <a:pt x="0" y="131"/>
                      <a:pt x="0" y="84"/>
                    </a:cubicBezTo>
                    <a:cubicBezTo>
                      <a:pt x="0" y="38"/>
                      <a:pt x="38" y="0"/>
                      <a:pt x="84" y="0"/>
                    </a:cubicBezTo>
                    <a:cubicBezTo>
                      <a:pt x="130" y="0"/>
                      <a:pt x="168" y="38"/>
                      <a:pt x="168" y="84"/>
                    </a:cubicBezTo>
                    <a:cubicBezTo>
                      <a:pt x="168" y="131"/>
                      <a:pt x="130" y="168"/>
                      <a:pt x="84" y="168"/>
                    </a:cubicBezTo>
                    <a:close/>
                    <a:moveTo>
                      <a:pt x="84" y="6"/>
                    </a:moveTo>
                    <a:cubicBezTo>
                      <a:pt x="41" y="6"/>
                      <a:pt x="6" y="41"/>
                      <a:pt x="6" y="84"/>
                    </a:cubicBezTo>
                    <a:cubicBezTo>
                      <a:pt x="6" y="127"/>
                      <a:pt x="41" y="162"/>
                      <a:pt x="84" y="162"/>
                    </a:cubicBezTo>
                    <a:cubicBezTo>
                      <a:pt x="127" y="162"/>
                      <a:pt x="162" y="127"/>
                      <a:pt x="162" y="84"/>
                    </a:cubicBezTo>
                    <a:cubicBezTo>
                      <a:pt x="162" y="41"/>
                      <a:pt x="127" y="6"/>
                      <a:pt x="84" y="6"/>
                    </a:cubicBez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2" name="Freeform 163">
                <a:extLst>
                  <a:ext uri="{FF2B5EF4-FFF2-40B4-BE49-F238E27FC236}">
                    <a16:creationId xmlns:a16="http://schemas.microsoft.com/office/drawing/2014/main" id="{6D7BA2D0-32F1-40AE-BCF7-0031E808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575" y="4446767"/>
                <a:ext cx="100124" cy="126082"/>
              </a:xfrm>
              <a:custGeom>
                <a:avLst/>
                <a:gdLst>
                  <a:gd name="T0" fmla="*/ 81 w 81"/>
                  <a:gd name="T1" fmla="*/ 102 h 102"/>
                  <a:gd name="T2" fmla="*/ 0 w 81"/>
                  <a:gd name="T3" fmla="*/ 102 h 102"/>
                  <a:gd name="T4" fmla="*/ 0 w 81"/>
                  <a:gd name="T5" fmla="*/ 93 h 102"/>
                  <a:gd name="T6" fmla="*/ 72 w 81"/>
                  <a:gd name="T7" fmla="*/ 93 h 102"/>
                  <a:gd name="T8" fmla="*/ 72 w 81"/>
                  <a:gd name="T9" fmla="*/ 0 h 102"/>
                  <a:gd name="T10" fmla="*/ 81 w 81"/>
                  <a:gd name="T11" fmla="*/ 0 h 102"/>
                  <a:gd name="T12" fmla="*/ 81 w 81"/>
                  <a:gd name="T1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02">
                    <a:moveTo>
                      <a:pt x="81" y="102"/>
                    </a:moveTo>
                    <a:lnTo>
                      <a:pt x="0" y="102"/>
                    </a:lnTo>
                    <a:lnTo>
                      <a:pt x="0" y="93"/>
                    </a:lnTo>
                    <a:lnTo>
                      <a:pt x="72" y="93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81" y="102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B5B3156-755F-47BB-AFCD-9C4855B03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Више вежбања доводи до самопоуздања и бољих резултата. </a:t>
            </a:r>
            <a:endParaRPr lang="en-US" dirty="0"/>
          </a:p>
        </p:txBody>
      </p:sp>
      <p:grpSp>
        <p:nvGrpSpPr>
          <p:cNvPr id="31" name="Group 30" descr="search icon">
            <a:extLst>
              <a:ext uri="{FF2B5EF4-FFF2-40B4-BE49-F238E27FC236}">
                <a16:creationId xmlns:a16="http://schemas.microsoft.com/office/drawing/2014/main" id="{C5F28D29-D0F3-4DAC-898B-07FE8DA57557}"/>
              </a:ext>
            </a:extLst>
          </p:cNvPr>
          <p:cNvGrpSpPr/>
          <p:nvPr/>
        </p:nvGrpSpPr>
        <p:grpSpPr>
          <a:xfrm>
            <a:off x="744537" y="3975887"/>
            <a:ext cx="823913" cy="823912"/>
            <a:chOff x="744537" y="3975887"/>
            <a:chExt cx="823913" cy="823912"/>
          </a:xfrm>
        </p:grpSpPr>
        <p:sp>
          <p:nvSpPr>
            <p:cNvPr id="54" name="Oval 68">
              <a:extLst>
                <a:ext uri="{FF2B5EF4-FFF2-40B4-BE49-F238E27FC236}">
                  <a16:creationId xmlns:a16="http://schemas.microsoft.com/office/drawing/2014/main" id="{33B80E49-94B9-44A5-A4BD-A0094115A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3975887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55" name="Group 54" descr="Unlock">
              <a:extLst>
                <a:ext uri="{FF2B5EF4-FFF2-40B4-BE49-F238E27FC236}">
                  <a16:creationId xmlns:a16="http://schemas.microsoft.com/office/drawing/2014/main" id="{B8F32770-F420-458B-B3DB-2F0E99DD574F}"/>
                </a:ext>
              </a:extLst>
            </p:cNvPr>
            <p:cNvGrpSpPr/>
            <p:nvPr/>
          </p:nvGrpSpPr>
          <p:grpSpPr bwMode="auto">
            <a:xfrm>
              <a:off x="993177" y="4210484"/>
              <a:ext cx="360941" cy="337455"/>
              <a:chOff x="6955211" y="4365185"/>
              <a:chExt cx="360941" cy="337455"/>
            </a:xfrm>
            <a:solidFill>
              <a:schemeClr val="tx1"/>
            </a:solidFill>
          </p:grpSpPr>
          <p:sp>
            <p:nvSpPr>
              <p:cNvPr id="56" name="Freeform 188">
                <a:extLst>
                  <a:ext uri="{FF2B5EF4-FFF2-40B4-BE49-F238E27FC236}">
                    <a16:creationId xmlns:a16="http://schemas.microsoft.com/office/drawing/2014/main" id="{8076EF42-2725-44C4-9A27-D75D71B8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211" y="4365185"/>
                <a:ext cx="337455" cy="337455"/>
              </a:xfrm>
              <a:custGeom>
                <a:avLst/>
                <a:gdLst>
                  <a:gd name="T0" fmla="*/ 88 w 177"/>
                  <a:gd name="T1" fmla="*/ 177 h 177"/>
                  <a:gd name="T2" fmla="*/ 26 w 177"/>
                  <a:gd name="T3" fmla="*/ 151 h 177"/>
                  <a:gd name="T4" fmla="*/ 0 w 177"/>
                  <a:gd name="T5" fmla="*/ 89 h 177"/>
                  <a:gd name="T6" fmla="*/ 26 w 177"/>
                  <a:gd name="T7" fmla="*/ 27 h 177"/>
                  <a:gd name="T8" fmla="*/ 88 w 177"/>
                  <a:gd name="T9" fmla="*/ 0 h 177"/>
                  <a:gd name="T10" fmla="*/ 88 w 177"/>
                  <a:gd name="T11" fmla="*/ 0 h 177"/>
                  <a:gd name="T12" fmla="*/ 177 w 177"/>
                  <a:gd name="T13" fmla="*/ 88 h 177"/>
                  <a:gd name="T14" fmla="*/ 171 w 177"/>
                  <a:gd name="T15" fmla="*/ 88 h 177"/>
                  <a:gd name="T16" fmla="*/ 88 w 177"/>
                  <a:gd name="T17" fmla="*/ 6 h 177"/>
                  <a:gd name="T18" fmla="*/ 88 w 177"/>
                  <a:gd name="T19" fmla="*/ 6 h 177"/>
                  <a:gd name="T20" fmla="*/ 30 w 177"/>
                  <a:gd name="T21" fmla="*/ 31 h 177"/>
                  <a:gd name="T22" fmla="*/ 6 w 177"/>
                  <a:gd name="T23" fmla="*/ 89 h 177"/>
                  <a:gd name="T24" fmla="*/ 31 w 177"/>
                  <a:gd name="T25" fmla="*/ 147 h 177"/>
                  <a:gd name="T26" fmla="*/ 88 w 177"/>
                  <a:gd name="T27" fmla="*/ 171 h 177"/>
                  <a:gd name="T28" fmla="*/ 89 w 177"/>
                  <a:gd name="T29" fmla="*/ 171 h 177"/>
                  <a:gd name="T30" fmla="*/ 155 w 177"/>
                  <a:gd name="T31" fmla="*/ 136 h 177"/>
                  <a:gd name="T32" fmla="*/ 160 w 177"/>
                  <a:gd name="T33" fmla="*/ 140 h 177"/>
                  <a:gd name="T34" fmla="*/ 89 w 177"/>
                  <a:gd name="T35" fmla="*/ 177 h 177"/>
                  <a:gd name="T36" fmla="*/ 88 w 177"/>
                  <a:gd name="T3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177">
                    <a:moveTo>
                      <a:pt x="88" y="177"/>
                    </a:moveTo>
                    <a:cubicBezTo>
                      <a:pt x="65" y="177"/>
                      <a:pt x="43" y="168"/>
                      <a:pt x="26" y="151"/>
                    </a:cubicBezTo>
                    <a:cubicBezTo>
                      <a:pt x="10" y="135"/>
                      <a:pt x="0" y="113"/>
                      <a:pt x="0" y="89"/>
                    </a:cubicBezTo>
                    <a:cubicBezTo>
                      <a:pt x="0" y="66"/>
                      <a:pt x="9" y="43"/>
                      <a:pt x="26" y="27"/>
                    </a:cubicBezTo>
                    <a:cubicBezTo>
                      <a:pt x="42" y="10"/>
                      <a:pt x="64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37" y="0"/>
                      <a:pt x="176" y="40"/>
                      <a:pt x="177" y="88"/>
                    </a:cubicBezTo>
                    <a:cubicBezTo>
                      <a:pt x="171" y="88"/>
                      <a:pt x="171" y="88"/>
                      <a:pt x="171" y="88"/>
                    </a:cubicBezTo>
                    <a:cubicBezTo>
                      <a:pt x="170" y="43"/>
                      <a:pt x="133" y="6"/>
                      <a:pt x="88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66" y="7"/>
                      <a:pt x="45" y="15"/>
                      <a:pt x="30" y="31"/>
                    </a:cubicBezTo>
                    <a:cubicBezTo>
                      <a:pt x="14" y="46"/>
                      <a:pt x="6" y="67"/>
                      <a:pt x="6" y="89"/>
                    </a:cubicBezTo>
                    <a:cubicBezTo>
                      <a:pt x="6" y="111"/>
                      <a:pt x="15" y="132"/>
                      <a:pt x="31" y="147"/>
                    </a:cubicBezTo>
                    <a:cubicBezTo>
                      <a:pt x="46" y="162"/>
                      <a:pt x="67" y="171"/>
                      <a:pt x="88" y="171"/>
                    </a:cubicBezTo>
                    <a:cubicBezTo>
                      <a:pt x="88" y="171"/>
                      <a:pt x="89" y="171"/>
                      <a:pt x="89" y="171"/>
                    </a:cubicBezTo>
                    <a:cubicBezTo>
                      <a:pt x="115" y="171"/>
                      <a:pt x="140" y="158"/>
                      <a:pt x="155" y="136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44" y="163"/>
                      <a:pt x="117" y="177"/>
                      <a:pt x="89" y="177"/>
                    </a:cubicBezTo>
                    <a:cubicBezTo>
                      <a:pt x="89" y="177"/>
                      <a:pt x="89" y="177"/>
                      <a:pt x="88" y="1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7" name="Freeform 189">
                <a:extLst>
                  <a:ext uri="{FF2B5EF4-FFF2-40B4-BE49-F238E27FC236}">
                    <a16:creationId xmlns:a16="http://schemas.microsoft.com/office/drawing/2014/main" id="{863AA144-B903-4860-8562-D39B36E85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986" y="4491267"/>
                <a:ext cx="74166" cy="66749"/>
              </a:xfrm>
              <a:custGeom>
                <a:avLst/>
                <a:gdLst>
                  <a:gd name="T0" fmla="*/ 0 w 60"/>
                  <a:gd name="T1" fmla="*/ 0 h 54"/>
                  <a:gd name="T2" fmla="*/ 31 w 60"/>
                  <a:gd name="T3" fmla="*/ 54 h 54"/>
                  <a:gd name="T4" fmla="*/ 60 w 60"/>
                  <a:gd name="T5" fmla="*/ 0 h 54"/>
                  <a:gd name="T6" fmla="*/ 0 w 6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4">
                    <a:moveTo>
                      <a:pt x="0" y="0"/>
                    </a:moveTo>
                    <a:lnTo>
                      <a:pt x="31" y="54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8" name="Freeform 190">
                <a:extLst>
                  <a:ext uri="{FF2B5EF4-FFF2-40B4-BE49-F238E27FC236}">
                    <a16:creationId xmlns:a16="http://schemas.microsoft.com/office/drawing/2014/main" id="{AAEE0046-41AB-419B-B2B6-6DF3CEF0E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7585" y="4452947"/>
                <a:ext cx="91471" cy="76638"/>
              </a:xfrm>
              <a:custGeom>
                <a:avLst/>
                <a:gdLst>
                  <a:gd name="T0" fmla="*/ 1 w 48"/>
                  <a:gd name="T1" fmla="*/ 40 h 40"/>
                  <a:gd name="T2" fmla="*/ 0 w 48"/>
                  <a:gd name="T3" fmla="*/ 24 h 40"/>
                  <a:gd name="T4" fmla="*/ 24 w 48"/>
                  <a:gd name="T5" fmla="*/ 0 h 40"/>
                  <a:gd name="T6" fmla="*/ 48 w 48"/>
                  <a:gd name="T7" fmla="*/ 23 h 40"/>
                  <a:gd name="T8" fmla="*/ 48 w 48"/>
                  <a:gd name="T9" fmla="*/ 40 h 40"/>
                  <a:gd name="T10" fmla="*/ 1 w 48"/>
                  <a:gd name="T11" fmla="*/ 40 h 40"/>
                  <a:gd name="T12" fmla="*/ 24 w 48"/>
                  <a:gd name="T13" fmla="*/ 6 h 40"/>
                  <a:gd name="T14" fmla="*/ 6 w 48"/>
                  <a:gd name="T15" fmla="*/ 24 h 40"/>
                  <a:gd name="T16" fmla="*/ 7 w 48"/>
                  <a:gd name="T17" fmla="*/ 34 h 40"/>
                  <a:gd name="T18" fmla="*/ 42 w 48"/>
                  <a:gd name="T19" fmla="*/ 34 h 40"/>
                  <a:gd name="T20" fmla="*/ 42 w 48"/>
                  <a:gd name="T21" fmla="*/ 23 h 40"/>
                  <a:gd name="T22" fmla="*/ 24 w 48"/>
                  <a:gd name="T2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0">
                    <a:moveTo>
                      <a:pt x="1" y="4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3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1" y="40"/>
                    </a:lnTo>
                    <a:close/>
                    <a:moveTo>
                      <a:pt x="24" y="6"/>
                    </a:moveTo>
                    <a:cubicBezTo>
                      <a:pt x="14" y="6"/>
                      <a:pt x="6" y="14"/>
                      <a:pt x="6" y="2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14"/>
                      <a:pt x="34" y="6"/>
                      <a:pt x="2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9" name="Freeform 191">
                <a:extLst>
                  <a:ext uri="{FF2B5EF4-FFF2-40B4-BE49-F238E27FC236}">
                    <a16:creationId xmlns:a16="http://schemas.microsoft.com/office/drawing/2014/main" id="{A2CBED4E-8F3F-4F26-A152-681AEC9D0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9043" y="4517225"/>
                <a:ext cx="131026" cy="100124"/>
              </a:xfrm>
              <a:custGeom>
                <a:avLst/>
                <a:gdLst>
                  <a:gd name="T0" fmla="*/ 5 w 69"/>
                  <a:gd name="T1" fmla="*/ 52 h 52"/>
                  <a:gd name="T2" fmla="*/ 5 w 69"/>
                  <a:gd name="T3" fmla="*/ 52 h 52"/>
                  <a:gd name="T4" fmla="*/ 1 w 69"/>
                  <a:gd name="T5" fmla="*/ 47 h 52"/>
                  <a:gd name="T6" fmla="*/ 0 w 69"/>
                  <a:gd name="T7" fmla="*/ 4 h 52"/>
                  <a:gd name="T8" fmla="*/ 5 w 69"/>
                  <a:gd name="T9" fmla="*/ 0 h 52"/>
                  <a:gd name="T10" fmla="*/ 64 w 69"/>
                  <a:gd name="T11" fmla="*/ 0 h 52"/>
                  <a:gd name="T12" fmla="*/ 68 w 69"/>
                  <a:gd name="T13" fmla="*/ 4 h 52"/>
                  <a:gd name="T14" fmla="*/ 69 w 69"/>
                  <a:gd name="T15" fmla="*/ 47 h 52"/>
                  <a:gd name="T16" fmla="*/ 67 w 69"/>
                  <a:gd name="T17" fmla="*/ 50 h 52"/>
                  <a:gd name="T18" fmla="*/ 64 w 69"/>
                  <a:gd name="T19" fmla="*/ 51 h 52"/>
                  <a:gd name="T20" fmla="*/ 5 w 69"/>
                  <a:gd name="T21" fmla="*/ 52 h 52"/>
                  <a:gd name="T22" fmla="*/ 6 w 69"/>
                  <a:gd name="T23" fmla="*/ 6 h 52"/>
                  <a:gd name="T24" fmla="*/ 7 w 69"/>
                  <a:gd name="T25" fmla="*/ 46 h 52"/>
                  <a:gd name="T26" fmla="*/ 62 w 69"/>
                  <a:gd name="T27" fmla="*/ 45 h 52"/>
                  <a:gd name="T28" fmla="*/ 62 w 69"/>
                  <a:gd name="T29" fmla="*/ 6 h 52"/>
                  <a:gd name="T30" fmla="*/ 6 w 69"/>
                  <a:gd name="T3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52">
                    <a:moveTo>
                      <a:pt x="5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3" y="52"/>
                      <a:pt x="1" y="50"/>
                      <a:pt x="1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8" y="2"/>
                      <a:pt x="68" y="4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8"/>
                      <a:pt x="68" y="49"/>
                      <a:pt x="67" y="50"/>
                    </a:cubicBezTo>
                    <a:cubicBezTo>
                      <a:pt x="66" y="51"/>
                      <a:pt x="65" y="51"/>
                      <a:pt x="64" y="51"/>
                    </a:cubicBezTo>
                    <a:lnTo>
                      <a:pt x="5" y="52"/>
                    </a:lnTo>
                    <a:close/>
                    <a:moveTo>
                      <a:pt x="6" y="6"/>
                    </a:moveTo>
                    <a:cubicBezTo>
                      <a:pt x="7" y="46"/>
                      <a:pt x="7" y="46"/>
                      <a:pt x="7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0A0CD05-0AE4-492D-8051-9773BFFA7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7022" y="4050691"/>
            <a:ext cx="4433401" cy="823913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Ученицима је занимљивије да вежбају – раде више од очекиваног, уобичајеног.</a:t>
            </a:r>
            <a:endParaRPr lang="en-US" dirty="0"/>
          </a:p>
        </p:txBody>
      </p:sp>
      <p:grpSp>
        <p:nvGrpSpPr>
          <p:cNvPr id="32" name="Group 31" descr="tools icon">
            <a:extLst>
              <a:ext uri="{FF2B5EF4-FFF2-40B4-BE49-F238E27FC236}">
                <a16:creationId xmlns:a16="http://schemas.microsoft.com/office/drawing/2014/main" id="{414B2C39-D63F-4B23-93E4-C6CB8A1A931B}"/>
              </a:ext>
            </a:extLst>
          </p:cNvPr>
          <p:cNvGrpSpPr/>
          <p:nvPr/>
        </p:nvGrpSpPr>
        <p:grpSpPr>
          <a:xfrm>
            <a:off x="712787" y="4945848"/>
            <a:ext cx="823913" cy="823912"/>
            <a:chOff x="712787" y="4945848"/>
            <a:chExt cx="823913" cy="823912"/>
          </a:xfrm>
        </p:grpSpPr>
        <p:sp>
          <p:nvSpPr>
            <p:cNvPr id="61" name="Oval 68">
              <a:extLst>
                <a:ext uri="{FF2B5EF4-FFF2-40B4-BE49-F238E27FC236}">
                  <a16:creationId xmlns:a16="http://schemas.microsoft.com/office/drawing/2014/main" id="{5A6D6A35-6EA5-47A3-BA38-66294A59D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" y="4945848"/>
              <a:ext cx="823913" cy="82391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62" name="Group 61" descr="Mechanics">
              <a:extLst>
                <a:ext uri="{FF2B5EF4-FFF2-40B4-BE49-F238E27FC236}">
                  <a16:creationId xmlns:a16="http://schemas.microsoft.com/office/drawing/2014/main" id="{12D9414F-F708-4FC6-9001-3B87C1156DFE}"/>
                </a:ext>
              </a:extLst>
            </p:cNvPr>
            <p:cNvGrpSpPr/>
            <p:nvPr/>
          </p:nvGrpSpPr>
          <p:grpSpPr bwMode="auto">
            <a:xfrm>
              <a:off x="925095" y="5165730"/>
              <a:ext cx="396000" cy="396000"/>
              <a:chOff x="5508977" y="3649484"/>
              <a:chExt cx="331274" cy="323857"/>
            </a:xfrm>
            <a:solidFill>
              <a:schemeClr val="tx1"/>
            </a:solidFill>
          </p:grpSpPr>
          <p:sp>
            <p:nvSpPr>
              <p:cNvPr id="63" name="Freeform 129">
                <a:extLst>
                  <a:ext uri="{FF2B5EF4-FFF2-40B4-BE49-F238E27FC236}">
                    <a16:creationId xmlns:a16="http://schemas.microsoft.com/office/drawing/2014/main" id="{0DBAC07A-2E12-4423-A7AC-B5AAE8B2C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8322" y="3828718"/>
                <a:ext cx="161929" cy="144623"/>
              </a:xfrm>
              <a:custGeom>
                <a:avLst/>
                <a:gdLst>
                  <a:gd name="T0" fmla="*/ 60 w 85"/>
                  <a:gd name="T1" fmla="*/ 76 h 76"/>
                  <a:gd name="T2" fmla="*/ 60 w 85"/>
                  <a:gd name="T3" fmla="*/ 76 h 76"/>
                  <a:gd name="T4" fmla="*/ 52 w 85"/>
                  <a:gd name="T5" fmla="*/ 73 h 76"/>
                  <a:gd name="T6" fmla="*/ 0 w 85"/>
                  <a:gd name="T7" fmla="*/ 22 h 76"/>
                  <a:gd name="T8" fmla="*/ 13 w 85"/>
                  <a:gd name="T9" fmla="*/ 9 h 76"/>
                  <a:gd name="T10" fmla="*/ 30 w 85"/>
                  <a:gd name="T11" fmla="*/ 1 h 76"/>
                  <a:gd name="T12" fmla="*/ 33 w 85"/>
                  <a:gd name="T13" fmla="*/ 0 h 76"/>
                  <a:gd name="T14" fmla="*/ 79 w 85"/>
                  <a:gd name="T15" fmla="*/ 46 h 76"/>
                  <a:gd name="T16" fmla="*/ 74 w 85"/>
                  <a:gd name="T17" fmla="*/ 69 h 76"/>
                  <a:gd name="T18" fmla="*/ 60 w 85"/>
                  <a:gd name="T19" fmla="*/ 76 h 76"/>
                  <a:gd name="T20" fmla="*/ 58 w 85"/>
                  <a:gd name="T21" fmla="*/ 68 h 76"/>
                  <a:gd name="T22" fmla="*/ 60 w 85"/>
                  <a:gd name="T23" fmla="*/ 68 h 76"/>
                  <a:gd name="T24" fmla="*/ 68 w 85"/>
                  <a:gd name="T25" fmla="*/ 63 h 76"/>
                  <a:gd name="T26" fmla="*/ 73 w 85"/>
                  <a:gd name="T27" fmla="*/ 52 h 76"/>
                  <a:gd name="T28" fmla="*/ 30 w 85"/>
                  <a:gd name="T29" fmla="*/ 9 h 76"/>
                  <a:gd name="T30" fmla="*/ 18 w 85"/>
                  <a:gd name="T31" fmla="*/ 14 h 76"/>
                  <a:gd name="T32" fmla="*/ 11 w 85"/>
                  <a:gd name="T33" fmla="*/ 21 h 76"/>
                  <a:gd name="T34" fmla="*/ 58 w 85"/>
                  <a:gd name="T35" fmla="*/ 68 h 76"/>
                  <a:gd name="T36" fmla="*/ 58 w 85"/>
                  <a:gd name="T37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76">
                    <a:moveTo>
                      <a:pt x="60" y="76"/>
                    </a:moveTo>
                    <a:cubicBezTo>
                      <a:pt x="60" y="76"/>
                      <a:pt x="60" y="76"/>
                      <a:pt x="60" y="76"/>
                    </a:cubicBezTo>
                    <a:cubicBezTo>
                      <a:pt x="55" y="76"/>
                      <a:pt x="52" y="74"/>
                      <a:pt x="52" y="7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8"/>
                      <a:pt x="17" y="5"/>
                      <a:pt x="30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2" y="49"/>
                      <a:pt x="85" y="58"/>
                      <a:pt x="74" y="69"/>
                    </a:cubicBezTo>
                    <a:cubicBezTo>
                      <a:pt x="69" y="74"/>
                      <a:pt x="64" y="76"/>
                      <a:pt x="60" y="76"/>
                    </a:cubicBezTo>
                    <a:close/>
                    <a:moveTo>
                      <a:pt x="58" y="68"/>
                    </a:moveTo>
                    <a:cubicBezTo>
                      <a:pt x="58" y="68"/>
                      <a:pt x="58" y="68"/>
                      <a:pt x="60" y="68"/>
                    </a:cubicBezTo>
                    <a:cubicBezTo>
                      <a:pt x="62" y="68"/>
                      <a:pt x="65" y="66"/>
                      <a:pt x="68" y="63"/>
                    </a:cubicBezTo>
                    <a:cubicBezTo>
                      <a:pt x="76" y="56"/>
                      <a:pt x="73" y="52"/>
                      <a:pt x="73" y="5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1" y="12"/>
                      <a:pt x="19" y="14"/>
                      <a:pt x="18" y="14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4" name="Freeform 130">
                <a:extLst>
                  <a:ext uri="{FF2B5EF4-FFF2-40B4-BE49-F238E27FC236}">
                    <a16:creationId xmlns:a16="http://schemas.microsoft.com/office/drawing/2014/main" id="{99532D95-86F9-4992-A22A-F8F67CF90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8977" y="3649484"/>
                <a:ext cx="154512" cy="153276"/>
              </a:xfrm>
              <a:custGeom>
                <a:avLst/>
                <a:gdLst>
                  <a:gd name="T0" fmla="*/ 65 w 81"/>
                  <a:gd name="T1" fmla="*/ 80 h 80"/>
                  <a:gd name="T2" fmla="*/ 32 w 81"/>
                  <a:gd name="T3" fmla="*/ 47 h 80"/>
                  <a:gd name="T4" fmla="*/ 18 w 81"/>
                  <a:gd name="T5" fmla="*/ 41 h 80"/>
                  <a:gd name="T6" fmla="*/ 0 w 81"/>
                  <a:gd name="T7" fmla="*/ 15 h 80"/>
                  <a:gd name="T8" fmla="*/ 15 w 81"/>
                  <a:gd name="T9" fmla="*/ 0 h 80"/>
                  <a:gd name="T10" fmla="*/ 42 w 81"/>
                  <a:gd name="T11" fmla="*/ 17 h 80"/>
                  <a:gd name="T12" fmla="*/ 48 w 81"/>
                  <a:gd name="T13" fmla="*/ 31 h 80"/>
                  <a:gd name="T14" fmla="*/ 81 w 81"/>
                  <a:gd name="T15" fmla="*/ 64 h 80"/>
                  <a:gd name="T16" fmla="*/ 79 w 81"/>
                  <a:gd name="T17" fmla="*/ 67 h 80"/>
                  <a:gd name="T18" fmla="*/ 74 w 81"/>
                  <a:gd name="T19" fmla="*/ 72 h 80"/>
                  <a:gd name="T20" fmla="*/ 74 w 81"/>
                  <a:gd name="T21" fmla="*/ 73 h 80"/>
                  <a:gd name="T22" fmla="*/ 65 w 81"/>
                  <a:gd name="T23" fmla="*/ 80 h 80"/>
                  <a:gd name="T24" fmla="*/ 23 w 81"/>
                  <a:gd name="T25" fmla="*/ 35 h 80"/>
                  <a:gd name="T26" fmla="*/ 36 w 81"/>
                  <a:gd name="T27" fmla="*/ 41 h 80"/>
                  <a:gd name="T28" fmla="*/ 65 w 81"/>
                  <a:gd name="T29" fmla="*/ 70 h 80"/>
                  <a:gd name="T30" fmla="*/ 69 w 81"/>
                  <a:gd name="T31" fmla="*/ 66 h 80"/>
                  <a:gd name="T32" fmla="*/ 70 w 81"/>
                  <a:gd name="T33" fmla="*/ 65 h 80"/>
                  <a:gd name="T34" fmla="*/ 41 w 81"/>
                  <a:gd name="T35" fmla="*/ 36 h 80"/>
                  <a:gd name="T36" fmla="*/ 35 w 81"/>
                  <a:gd name="T37" fmla="*/ 22 h 80"/>
                  <a:gd name="T38" fmla="*/ 16 w 81"/>
                  <a:gd name="T39" fmla="*/ 10 h 80"/>
                  <a:gd name="T40" fmla="*/ 11 w 81"/>
                  <a:gd name="T41" fmla="*/ 16 h 80"/>
                  <a:gd name="T42" fmla="*/ 23 w 81"/>
                  <a:gd name="T43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80">
                    <a:moveTo>
                      <a:pt x="65" y="80"/>
                    </a:moveTo>
                    <a:cubicBezTo>
                      <a:pt x="32" y="47"/>
                      <a:pt x="32" y="47"/>
                      <a:pt x="32" y="47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7" y="69"/>
                      <a:pt x="76" y="71"/>
                      <a:pt x="74" y="72"/>
                    </a:cubicBezTo>
                    <a:cubicBezTo>
                      <a:pt x="74" y="73"/>
                      <a:pt x="74" y="73"/>
                      <a:pt x="74" y="73"/>
                    </a:cubicBezTo>
                    <a:lnTo>
                      <a:pt x="65" y="80"/>
                    </a:lnTo>
                    <a:close/>
                    <a:moveTo>
                      <a:pt x="23" y="35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0" y="65"/>
                      <a:pt x="70" y="65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1" y="16"/>
                      <a:pt x="11" y="16"/>
                      <a:pt x="11" y="16"/>
                    </a:cubicBezTo>
                    <a:lnTo>
                      <a:pt x="23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5" name="Freeform 131">
                <a:extLst>
                  <a:ext uri="{FF2B5EF4-FFF2-40B4-BE49-F238E27FC236}">
                    <a16:creationId xmlns:a16="http://schemas.microsoft.com/office/drawing/2014/main" id="{A4304E6A-0009-4C19-BB19-7A189DFFD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3921" y="3670498"/>
                <a:ext cx="302844" cy="286775"/>
              </a:xfrm>
              <a:custGeom>
                <a:avLst/>
                <a:gdLst>
                  <a:gd name="T0" fmla="*/ 127 w 159"/>
                  <a:gd name="T1" fmla="*/ 4 h 150"/>
                  <a:gd name="T2" fmla="*/ 140 w 159"/>
                  <a:gd name="T3" fmla="*/ 6 h 150"/>
                  <a:gd name="T4" fmla="*/ 123 w 159"/>
                  <a:gd name="T5" fmla="*/ 13 h 150"/>
                  <a:gd name="T6" fmla="*/ 121 w 159"/>
                  <a:gd name="T7" fmla="*/ 14 h 150"/>
                  <a:gd name="T8" fmla="*/ 121 w 159"/>
                  <a:gd name="T9" fmla="*/ 16 h 150"/>
                  <a:gd name="T10" fmla="*/ 120 w 159"/>
                  <a:gd name="T11" fmla="*/ 23 h 150"/>
                  <a:gd name="T12" fmla="*/ 120 w 159"/>
                  <a:gd name="T13" fmla="*/ 24 h 150"/>
                  <a:gd name="T14" fmla="*/ 120 w 159"/>
                  <a:gd name="T15" fmla="*/ 25 h 150"/>
                  <a:gd name="T16" fmla="*/ 126 w 159"/>
                  <a:gd name="T17" fmla="*/ 39 h 150"/>
                  <a:gd name="T18" fmla="*/ 128 w 159"/>
                  <a:gd name="T19" fmla="*/ 43 h 150"/>
                  <a:gd name="T20" fmla="*/ 131 w 159"/>
                  <a:gd name="T21" fmla="*/ 41 h 150"/>
                  <a:gd name="T22" fmla="*/ 152 w 159"/>
                  <a:gd name="T23" fmla="*/ 32 h 150"/>
                  <a:gd name="T24" fmla="*/ 135 w 159"/>
                  <a:gd name="T25" fmla="*/ 50 h 150"/>
                  <a:gd name="T26" fmla="*/ 132 w 159"/>
                  <a:gd name="T27" fmla="*/ 52 h 150"/>
                  <a:gd name="T28" fmla="*/ 133 w 159"/>
                  <a:gd name="T29" fmla="*/ 56 h 150"/>
                  <a:gd name="T30" fmla="*/ 138 w 159"/>
                  <a:gd name="T31" fmla="*/ 68 h 150"/>
                  <a:gd name="T32" fmla="*/ 90 w 159"/>
                  <a:gd name="T33" fmla="*/ 83 h 150"/>
                  <a:gd name="T34" fmla="*/ 33 w 159"/>
                  <a:gd name="T35" fmla="*/ 142 h 150"/>
                  <a:gd name="T36" fmla="*/ 23 w 159"/>
                  <a:gd name="T37" fmla="*/ 146 h 150"/>
                  <a:gd name="T38" fmla="*/ 15 w 159"/>
                  <a:gd name="T39" fmla="*/ 142 h 150"/>
                  <a:gd name="T40" fmla="*/ 15 w 159"/>
                  <a:gd name="T41" fmla="*/ 123 h 150"/>
                  <a:gd name="T42" fmla="*/ 80 w 159"/>
                  <a:gd name="T43" fmla="*/ 71 h 150"/>
                  <a:gd name="T44" fmla="*/ 80 w 159"/>
                  <a:gd name="T45" fmla="*/ 71 h 150"/>
                  <a:gd name="T46" fmla="*/ 80 w 159"/>
                  <a:gd name="T47" fmla="*/ 70 h 150"/>
                  <a:gd name="T48" fmla="*/ 102 w 159"/>
                  <a:gd name="T49" fmla="*/ 23 h 150"/>
                  <a:gd name="T50" fmla="*/ 104 w 159"/>
                  <a:gd name="T51" fmla="*/ 15 h 150"/>
                  <a:gd name="T52" fmla="*/ 121 w 159"/>
                  <a:gd name="T53" fmla="*/ 4 h 150"/>
                  <a:gd name="T54" fmla="*/ 122 w 159"/>
                  <a:gd name="T55" fmla="*/ 4 h 150"/>
                  <a:gd name="T56" fmla="*/ 127 w 159"/>
                  <a:gd name="T57" fmla="*/ 4 h 150"/>
                  <a:gd name="T58" fmla="*/ 127 w 159"/>
                  <a:gd name="T59" fmla="*/ 4 h 150"/>
                  <a:gd name="T60" fmla="*/ 24 w 159"/>
                  <a:gd name="T61" fmla="*/ 142 h 150"/>
                  <a:gd name="T62" fmla="*/ 31 w 159"/>
                  <a:gd name="T63" fmla="*/ 139 h 150"/>
                  <a:gd name="T64" fmla="*/ 31 w 159"/>
                  <a:gd name="T65" fmla="*/ 125 h 150"/>
                  <a:gd name="T66" fmla="*/ 24 w 159"/>
                  <a:gd name="T67" fmla="*/ 122 h 150"/>
                  <a:gd name="T68" fmla="*/ 17 w 159"/>
                  <a:gd name="T69" fmla="*/ 125 h 150"/>
                  <a:gd name="T70" fmla="*/ 17 w 159"/>
                  <a:gd name="T71" fmla="*/ 139 h 150"/>
                  <a:gd name="T72" fmla="*/ 24 w 159"/>
                  <a:gd name="T73" fmla="*/ 142 h 150"/>
                  <a:gd name="T74" fmla="*/ 127 w 159"/>
                  <a:gd name="T75" fmla="*/ 0 h 150"/>
                  <a:gd name="T76" fmla="*/ 121 w 159"/>
                  <a:gd name="T77" fmla="*/ 0 h 150"/>
                  <a:gd name="T78" fmla="*/ 100 w 159"/>
                  <a:gd name="T79" fmla="*/ 13 h 150"/>
                  <a:gd name="T80" fmla="*/ 77 w 159"/>
                  <a:gd name="T81" fmla="*/ 68 h 150"/>
                  <a:gd name="T82" fmla="*/ 12 w 159"/>
                  <a:gd name="T83" fmla="*/ 120 h 150"/>
                  <a:gd name="T84" fmla="*/ 12 w 159"/>
                  <a:gd name="T85" fmla="*/ 145 h 150"/>
                  <a:gd name="T86" fmla="*/ 23 w 159"/>
                  <a:gd name="T87" fmla="*/ 150 h 150"/>
                  <a:gd name="T88" fmla="*/ 36 w 159"/>
                  <a:gd name="T89" fmla="*/ 145 h 150"/>
                  <a:gd name="T90" fmla="*/ 93 w 159"/>
                  <a:gd name="T91" fmla="*/ 85 h 150"/>
                  <a:gd name="T92" fmla="*/ 144 w 159"/>
                  <a:gd name="T93" fmla="*/ 71 h 150"/>
                  <a:gd name="T94" fmla="*/ 137 w 159"/>
                  <a:gd name="T95" fmla="*/ 54 h 150"/>
                  <a:gd name="T96" fmla="*/ 159 w 159"/>
                  <a:gd name="T97" fmla="*/ 25 h 150"/>
                  <a:gd name="T98" fmla="*/ 130 w 159"/>
                  <a:gd name="T99" fmla="*/ 37 h 150"/>
                  <a:gd name="T100" fmla="*/ 124 w 159"/>
                  <a:gd name="T101" fmla="*/ 24 h 150"/>
                  <a:gd name="T102" fmla="*/ 125 w 159"/>
                  <a:gd name="T103" fmla="*/ 17 h 150"/>
                  <a:gd name="T104" fmla="*/ 149 w 159"/>
                  <a:gd name="T105" fmla="*/ 6 h 150"/>
                  <a:gd name="T106" fmla="*/ 127 w 159"/>
                  <a:gd name="T107" fmla="*/ 0 h 150"/>
                  <a:gd name="T108" fmla="*/ 24 w 159"/>
                  <a:gd name="T109" fmla="*/ 138 h 150"/>
                  <a:gd name="T110" fmla="*/ 20 w 159"/>
                  <a:gd name="T111" fmla="*/ 136 h 150"/>
                  <a:gd name="T112" fmla="*/ 20 w 159"/>
                  <a:gd name="T113" fmla="*/ 128 h 150"/>
                  <a:gd name="T114" fmla="*/ 24 w 159"/>
                  <a:gd name="T115" fmla="*/ 126 h 150"/>
                  <a:gd name="T116" fmla="*/ 29 w 159"/>
                  <a:gd name="T117" fmla="*/ 128 h 150"/>
                  <a:gd name="T118" fmla="*/ 29 w 159"/>
                  <a:gd name="T119" fmla="*/ 136 h 150"/>
                  <a:gd name="T120" fmla="*/ 24 w 159"/>
                  <a:gd name="T121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9" h="150">
                    <a:moveTo>
                      <a:pt x="127" y="4"/>
                    </a:moveTo>
                    <a:cubicBezTo>
                      <a:pt x="132" y="4"/>
                      <a:pt x="136" y="5"/>
                      <a:pt x="140" y="6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48" y="38"/>
                      <a:pt x="143" y="46"/>
                      <a:pt x="135" y="50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26" y="69"/>
                      <a:pt x="98" y="74"/>
                      <a:pt x="90" y="83"/>
                    </a:cubicBezTo>
                    <a:cubicBezTo>
                      <a:pt x="33" y="142"/>
                      <a:pt x="33" y="142"/>
                      <a:pt x="33" y="142"/>
                    </a:cubicBezTo>
                    <a:cubicBezTo>
                      <a:pt x="33" y="142"/>
                      <a:pt x="28" y="146"/>
                      <a:pt x="23" y="146"/>
                    </a:cubicBezTo>
                    <a:cubicBezTo>
                      <a:pt x="20" y="146"/>
                      <a:pt x="17" y="144"/>
                      <a:pt x="15" y="142"/>
                    </a:cubicBezTo>
                    <a:cubicBezTo>
                      <a:pt x="7" y="134"/>
                      <a:pt x="13" y="125"/>
                      <a:pt x="15" y="123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93" y="58"/>
                      <a:pt x="98" y="36"/>
                      <a:pt x="102" y="23"/>
                    </a:cubicBezTo>
                    <a:cubicBezTo>
                      <a:pt x="103" y="19"/>
                      <a:pt x="103" y="17"/>
                      <a:pt x="104" y="15"/>
                    </a:cubicBezTo>
                    <a:cubicBezTo>
                      <a:pt x="106" y="7"/>
                      <a:pt x="107" y="7"/>
                      <a:pt x="121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4" y="4"/>
                      <a:pt x="125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moveTo>
                      <a:pt x="24" y="142"/>
                    </a:moveTo>
                    <a:cubicBezTo>
                      <a:pt x="27" y="142"/>
                      <a:pt x="30" y="141"/>
                      <a:pt x="31" y="139"/>
                    </a:cubicBezTo>
                    <a:cubicBezTo>
                      <a:pt x="35" y="135"/>
                      <a:pt x="35" y="129"/>
                      <a:pt x="31" y="125"/>
                    </a:cubicBezTo>
                    <a:cubicBezTo>
                      <a:pt x="30" y="123"/>
                      <a:pt x="27" y="122"/>
                      <a:pt x="24" y="122"/>
                    </a:cubicBezTo>
                    <a:cubicBezTo>
                      <a:pt x="22" y="122"/>
                      <a:pt x="19" y="123"/>
                      <a:pt x="17" y="125"/>
                    </a:cubicBezTo>
                    <a:cubicBezTo>
                      <a:pt x="13" y="129"/>
                      <a:pt x="13" y="135"/>
                      <a:pt x="17" y="139"/>
                    </a:cubicBezTo>
                    <a:cubicBezTo>
                      <a:pt x="19" y="141"/>
                      <a:pt x="22" y="142"/>
                      <a:pt x="24" y="142"/>
                    </a:cubicBezTo>
                    <a:moveTo>
                      <a:pt x="127" y="0"/>
                    </a:moveTo>
                    <a:cubicBezTo>
                      <a:pt x="125" y="0"/>
                      <a:pt x="123" y="0"/>
                      <a:pt x="121" y="0"/>
                    </a:cubicBezTo>
                    <a:cubicBezTo>
                      <a:pt x="106" y="3"/>
                      <a:pt x="103" y="4"/>
                      <a:pt x="100" y="13"/>
                    </a:cubicBezTo>
                    <a:cubicBezTo>
                      <a:pt x="97" y="23"/>
                      <a:pt x="93" y="53"/>
                      <a:pt x="77" y="6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20"/>
                      <a:pt x="0" y="133"/>
                      <a:pt x="12" y="145"/>
                    </a:cubicBezTo>
                    <a:cubicBezTo>
                      <a:pt x="16" y="148"/>
                      <a:pt x="20" y="150"/>
                      <a:pt x="23" y="150"/>
                    </a:cubicBezTo>
                    <a:cubicBezTo>
                      <a:pt x="30" y="150"/>
                      <a:pt x="36" y="145"/>
                      <a:pt x="36" y="14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102" y="76"/>
                      <a:pt x="144" y="71"/>
                      <a:pt x="144" y="71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53" y="46"/>
                      <a:pt x="159" y="25"/>
                      <a:pt x="159" y="25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49" y="6"/>
                      <a:pt x="139" y="0"/>
                      <a:pt x="127" y="0"/>
                    </a:cubicBezTo>
                    <a:close/>
                    <a:moveTo>
                      <a:pt x="24" y="138"/>
                    </a:moveTo>
                    <a:cubicBezTo>
                      <a:pt x="23" y="138"/>
                      <a:pt x="21" y="138"/>
                      <a:pt x="20" y="136"/>
                    </a:cubicBezTo>
                    <a:cubicBezTo>
                      <a:pt x="17" y="134"/>
                      <a:pt x="17" y="130"/>
                      <a:pt x="20" y="128"/>
                    </a:cubicBezTo>
                    <a:cubicBezTo>
                      <a:pt x="21" y="127"/>
                      <a:pt x="23" y="126"/>
                      <a:pt x="24" y="126"/>
                    </a:cubicBezTo>
                    <a:cubicBezTo>
                      <a:pt x="26" y="126"/>
                      <a:pt x="27" y="127"/>
                      <a:pt x="29" y="128"/>
                    </a:cubicBezTo>
                    <a:cubicBezTo>
                      <a:pt x="31" y="130"/>
                      <a:pt x="31" y="134"/>
                      <a:pt x="29" y="136"/>
                    </a:cubicBezTo>
                    <a:cubicBezTo>
                      <a:pt x="27" y="138"/>
                      <a:pt x="26" y="138"/>
                      <a:pt x="24" y="1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32AB4371-99E9-4FD0-A119-1CF96F2D3E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9653" y="5041260"/>
            <a:ext cx="4433401" cy="823913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Онлајн часови захтевају више времена за добру припрему. </a:t>
            </a:r>
            <a:endParaRPr lang="en-US" dirty="0"/>
          </a:p>
        </p:txBody>
      </p:sp>
      <p:grpSp>
        <p:nvGrpSpPr>
          <p:cNvPr id="44" name="Group 43" descr="steps graphic">
            <a:extLst>
              <a:ext uri="{FF2B5EF4-FFF2-40B4-BE49-F238E27FC236}">
                <a16:creationId xmlns:a16="http://schemas.microsoft.com/office/drawing/2014/main" id="{6EB24599-0719-48BC-AB48-E49D34953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1766" y="2139824"/>
            <a:ext cx="5184000" cy="3831576"/>
            <a:chOff x="6431766" y="2076324"/>
            <a:chExt cx="5184000" cy="3831576"/>
          </a:xfrm>
        </p:grpSpPr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CFE45C63-A0CD-4ED2-9253-02A15CFBE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1766" y="4609130"/>
              <a:ext cx="2336870" cy="1298770"/>
              <a:chOff x="4808051" y="1842051"/>
              <a:chExt cx="2369874" cy="1397540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0F99B6D3-28DD-4E91-808E-0A9D8950E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2331219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50D5C59-96EE-4437-9C44-B45AA3D56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1842051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3804A0-E4BE-4601-AEB6-7EC3284F5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2300082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BBFED9B2-8B04-4E8F-B036-2BB7CCF95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9331" y="3859410"/>
              <a:ext cx="2336870" cy="1307583"/>
              <a:chOff x="4808051" y="4299121"/>
              <a:chExt cx="2369874" cy="1405200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DA26508-A6A4-4F4C-AC60-E9459BF2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795540"/>
                <a:ext cx="1133349" cy="908781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0FC13C28-081C-4595-9C9D-7D21EB3FA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299121"/>
                <a:ext cx="2369874" cy="961119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31980248-1ADA-45C6-923A-02F742326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4764813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id="{DBAE3F99-4416-43BB-802B-06B8C3273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9940" y="3145110"/>
              <a:ext cx="2335304" cy="1306106"/>
              <a:chOff x="4808051" y="5135743"/>
              <a:chExt cx="2369874" cy="140520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6042750-61FD-40FA-B325-3248D0B0B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632723"/>
                <a:ext cx="1134109" cy="90822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2485B1E-22DE-4313-87F3-58173AEA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5135743"/>
                <a:ext cx="2369874" cy="960617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D372190-F03C-4E10-9BB3-D0799862D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160" y="5600967"/>
                <a:ext cx="1235765" cy="939976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AAF307FC-5513-426F-BB40-B722D6DF2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8897" y="2438188"/>
              <a:ext cx="2336869" cy="1304631"/>
              <a:chOff x="4808051" y="3515295"/>
              <a:chExt cx="2369874" cy="140384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4A81D7B-94A3-42C9-80AC-62D5D0110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4010770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C157D7EE-659C-409B-A1E6-7D05687D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3515295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F6A3B05-53B7-4EA3-88B4-ED578C58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400" y="3976396"/>
                <a:ext cx="1236525" cy="94013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384F39-BE7C-4DC7-9463-38206393DEC4}"/>
                </a:ext>
              </a:extLst>
            </p:cNvPr>
            <p:cNvGrpSpPr/>
            <p:nvPr/>
          </p:nvGrpSpPr>
          <p:grpSpPr>
            <a:xfrm>
              <a:off x="7668115" y="3549446"/>
              <a:ext cx="529043" cy="396000"/>
              <a:chOff x="7687796" y="3553060"/>
              <a:chExt cx="529043" cy="396000"/>
            </a:xfrm>
          </p:grpSpPr>
          <p:sp>
            <p:nvSpPr>
              <p:cNvPr id="26" name="Teardrop 25">
                <a:extLst>
                  <a:ext uri="{FF2B5EF4-FFF2-40B4-BE49-F238E27FC236}">
                    <a16:creationId xmlns:a16="http://schemas.microsoft.com/office/drawing/2014/main" id="{E668D9BC-775F-4484-A481-0A547E2A5D3E}"/>
                  </a:ext>
                </a:extLst>
              </p:cNvPr>
              <p:cNvSpPr/>
              <p:nvPr/>
            </p:nvSpPr>
            <p:spPr>
              <a:xfrm rot="7994273">
                <a:off x="7750851" y="3553060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18C2F6-BC37-4856-9C97-AB28F5F35F30}"/>
                  </a:ext>
                </a:extLst>
              </p:cNvPr>
              <p:cNvSpPr/>
              <p:nvPr/>
            </p:nvSpPr>
            <p:spPr>
              <a:xfrm>
                <a:off x="7800745" y="3600615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F68FA9-42C6-4204-B804-635DC098A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7796" y="3587891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0B2E9-CE29-4F7C-AFC9-679B8873B095}"/>
                </a:ext>
              </a:extLst>
            </p:cNvPr>
            <p:cNvGrpSpPr/>
            <p:nvPr/>
          </p:nvGrpSpPr>
          <p:grpSpPr>
            <a:xfrm>
              <a:off x="6694640" y="4272888"/>
              <a:ext cx="527478" cy="396000"/>
              <a:chOff x="6694640" y="4272888"/>
              <a:chExt cx="527478" cy="396000"/>
            </a:xfrm>
          </p:grpSpPr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714DA6B9-3503-4743-B96D-C0387E3433EB}"/>
                  </a:ext>
                </a:extLst>
              </p:cNvPr>
              <p:cNvSpPr/>
              <p:nvPr/>
            </p:nvSpPr>
            <p:spPr>
              <a:xfrm rot="7994273">
                <a:off x="6757610" y="4272888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38BF2D-7205-429C-9920-69C767E77FD5}"/>
                  </a:ext>
                </a:extLst>
              </p:cNvPr>
              <p:cNvSpPr/>
              <p:nvPr/>
            </p:nvSpPr>
            <p:spPr>
              <a:xfrm>
                <a:off x="6807876" y="4320739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CC179C-E666-4CBA-8225-E9AE8F63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4640" y="4304252"/>
                <a:ext cx="5274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76D10B-6ACE-4638-AB7A-1EF3942918AD}"/>
                </a:ext>
              </a:extLst>
            </p:cNvPr>
            <p:cNvGrpSpPr/>
            <p:nvPr/>
          </p:nvGrpSpPr>
          <p:grpSpPr>
            <a:xfrm>
              <a:off x="8607357" y="2825895"/>
              <a:ext cx="529043" cy="396000"/>
              <a:chOff x="8505184" y="2844945"/>
              <a:chExt cx="529043" cy="396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767904-B09B-41EB-A4C9-DA5D7C8E09E8}"/>
                  </a:ext>
                </a:extLst>
              </p:cNvPr>
              <p:cNvSpPr/>
              <p:nvPr/>
            </p:nvSpPr>
            <p:spPr>
              <a:xfrm>
                <a:off x="8618133" y="2898296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736825B-C1D7-48B5-B010-D3116A534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5184" y="2872872"/>
                <a:ext cx="5290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6A511322-FCB6-4287-85D1-8002AF8690E8}"/>
                  </a:ext>
                </a:extLst>
              </p:cNvPr>
              <p:cNvSpPr/>
              <p:nvPr/>
            </p:nvSpPr>
            <p:spPr>
              <a:xfrm rot="7994273">
                <a:off x="8570636" y="2844945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63545A-9938-4AE2-BE9F-9DD50FC1DC56}"/>
                </a:ext>
              </a:extLst>
            </p:cNvPr>
            <p:cNvGrpSpPr/>
            <p:nvPr/>
          </p:nvGrpSpPr>
          <p:grpSpPr>
            <a:xfrm>
              <a:off x="9564497" y="2076324"/>
              <a:ext cx="529043" cy="396000"/>
              <a:chOff x="9564497" y="2089024"/>
              <a:chExt cx="529043" cy="396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2B501A-72D7-40B8-9802-DE6E8019ADB1}"/>
                  </a:ext>
                </a:extLst>
              </p:cNvPr>
              <p:cNvGrpSpPr/>
              <p:nvPr/>
            </p:nvGrpSpPr>
            <p:grpSpPr>
              <a:xfrm>
                <a:off x="9564497" y="2116951"/>
                <a:ext cx="529043" cy="309240"/>
                <a:chOff x="9564497" y="2116951"/>
                <a:chExt cx="529043" cy="30924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1A0480E-9E12-4EA2-BCCF-0C55EF3201CC}"/>
                    </a:ext>
                  </a:extLst>
                </p:cNvPr>
                <p:cNvSpPr/>
                <p:nvPr/>
              </p:nvSpPr>
              <p:spPr>
                <a:xfrm>
                  <a:off x="9683796" y="2142375"/>
                  <a:ext cx="301007" cy="28381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dirty="0">
                    <a:latin typeface="+mj-lt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5B3665F-4DAC-41AB-8260-BF53DC239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64497" y="2116951"/>
                  <a:ext cx="52904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Open Sans Light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 b="1" dirty="0">
                      <a:latin typeface="+mj-lt"/>
                    </a:rPr>
                    <a:t>4</a:t>
                  </a:r>
                </a:p>
              </p:txBody>
            </p:sp>
          </p:grp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8FD8D4C2-2B0C-4395-B822-9A684D330211}"/>
                  </a:ext>
                </a:extLst>
              </p:cNvPr>
              <p:cNvSpPr/>
              <p:nvPr/>
            </p:nvSpPr>
            <p:spPr>
              <a:xfrm rot="7994273">
                <a:off x="9636299" y="2089024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4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75" grpId="0" build="p"/>
      <p:bldP spid="76" grpId="0" build="p"/>
      <p:bldP spid="77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F1D2AC-2735-457E-B639-07E13F9A629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0</TotalTime>
  <Words>1600</Words>
  <Application>Microsoft Office PowerPoint</Application>
  <PresentationFormat>Widescreen</PresentationFormat>
  <Paragraphs>169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 Light</vt:lpstr>
      <vt:lpstr>Segoe UI</vt:lpstr>
      <vt:lpstr>Trebuchet MS</vt:lpstr>
      <vt:lpstr>Wingdings</vt:lpstr>
      <vt:lpstr>Berlin</vt:lpstr>
      <vt:lpstr>Како се пише – школица правописа</vt:lpstr>
      <vt:lpstr>Зашто баш правопис?</vt:lpstr>
      <vt:lpstr>Где?</vt:lpstr>
      <vt:lpstr>Како су организоване активности?</vt:lpstr>
      <vt:lpstr>Како се наставник спрема за реализацију часа?</vt:lpstr>
      <vt:lpstr>Како су изгледале поједине странице презентације?</vt:lpstr>
      <vt:lpstr>Како су изгледале поједине странице презентације?</vt:lpstr>
      <vt:lpstr>Пре провере </vt:lpstr>
      <vt:lpstr>Укратко...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2020-05-17T15:26:35Z</dcterms:created>
  <dcterms:modified xsi:type="dcterms:W3CDTF">2020-05-25T20:52:52Z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